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9" r:id="rId4"/>
    <p:sldId id="262" r:id="rId5"/>
    <p:sldId id="263" r:id="rId6"/>
    <p:sldId id="265" r:id="rId7"/>
    <p:sldId id="266" r:id="rId8"/>
    <p:sldId id="272" r:id="rId9"/>
    <p:sldId id="267" r:id="rId10"/>
    <p:sldId id="268" r:id="rId11"/>
    <p:sldId id="269" r:id="rId12"/>
    <p:sldId id="270" r:id="rId13"/>
    <p:sldId id="271" r:id="rId14"/>
    <p:sldId id="273" r:id="rId15"/>
    <p:sldId id="275" r:id="rId16"/>
    <p:sldId id="276" r:id="rId17"/>
    <p:sldId id="277" r:id="rId18"/>
    <p:sldId id="27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6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CD6E261B-6F29-4037-BEB3-1959B4ACA0A6}" type="datetimeFigureOut">
              <a:rPr lang="en-US"/>
              <a:pPr>
                <a:defRPr/>
              </a:pPr>
              <a:t>4/29/2009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A41B458-DB8C-4B75-A562-3B27D01B9E9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624495-E001-4409-91FA-3E89770C0032}" type="datetimeFigureOut">
              <a:rPr lang="en-US"/>
              <a:pPr>
                <a:defRPr/>
              </a:pPr>
              <a:t>4/29/2009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199057-2C33-4DC9-AEEB-74D9CC5BB1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1"/>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1"/>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4DC332EA-AF92-4E6E-BF60-389CAE6893E5}" type="datetimeFigureOut">
              <a:rPr lang="en-US"/>
              <a:pPr>
                <a:defRPr/>
              </a:pPr>
              <a:t>4/29/2009</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03A4F0F-60A5-45FE-9D01-B67E66990A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C1F39D-8325-4236-B7DF-09D901532B3D}" type="datetimeFigureOut">
              <a:rPr lang="en-US"/>
              <a:pPr>
                <a:defRPr/>
              </a:pPr>
              <a:t>4/29/2009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0FBDE1-E2A4-4CB3-8B22-1248CFF1FC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0C7E553D-8BEF-4A9C-97F9-1AEFDAC3A8C6}" type="datetimeFigureOut">
              <a:rPr lang="en-US"/>
              <a:pPr>
                <a:defRPr/>
              </a:pPr>
              <a:t>4/29/2009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B72A1B3-CB11-4D2A-B664-AB303232373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C27ECF-18D4-469E-8787-63C405DDE64C}" type="datetimeFigureOut">
              <a:rPr lang="en-US"/>
              <a:pPr>
                <a:defRPr/>
              </a:pPr>
              <a:t>4/29/2009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19C0F5-287C-4AC2-894D-E4836A0509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1" y="1698988"/>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1"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698988"/>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AB9CF04-E7E5-407C-87E4-E24ABBC2FE0B}" type="datetimeFigureOut">
              <a:rPr lang="en-US"/>
              <a:pPr>
                <a:defRPr/>
              </a:pPr>
              <a:t>4/29/2009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B977DE-D68A-43BD-80B6-3CEFE75260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DBDE676-F388-45AB-BFDB-B1CA3F5C1657}" type="datetimeFigureOut">
              <a:rPr lang="en-US"/>
              <a:pPr>
                <a:defRPr/>
              </a:pPr>
              <a:t>4/29/2009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A820705-D384-4468-8053-2D9E829B0E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0799A79-DFAC-4495-BEF7-ECAE31CA9FCB}" type="datetimeFigureOut">
              <a:rPr lang="en-US"/>
              <a:pPr>
                <a:defRPr/>
              </a:pPr>
              <a:t>4/29/2009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C5441B0-ACF9-45BE-9485-AA5EE1DA38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9"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8"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9"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376896E7-E045-416C-BE3F-3F6982C0A724}" type="datetimeFigureOut">
              <a:rPr lang="en-US"/>
              <a:pPr>
                <a:defRPr/>
              </a:pPr>
              <a:t>4/29/2009</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2C8D3B84-910A-407E-B395-4521A15EDC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3" y="155448"/>
            <a:ext cx="2525151"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6"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7E0BDC5F-D3E4-4B8C-AA5E-6CA1646D9DB3}" type="datetimeFigureOut">
              <a:rPr lang="en-US"/>
              <a:pPr>
                <a:defRPr/>
              </a:pPr>
              <a:t>4/29/2009</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BC78F3C6-DC58-4F84-B801-A541334645E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5C2B5C85-B38A-4414-9B84-13B6687C26EF}" type="datetimeFigureOut">
              <a:rPr lang="en-US"/>
              <a:pPr>
                <a:defRPr/>
              </a:pPr>
              <a:t>4/29/2009</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E5A7A234-3610-4886-9C60-16706E7ED4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4" r:id="rId1"/>
    <p:sldLayoutId id="2147483863" r:id="rId2"/>
    <p:sldLayoutId id="2147483865" r:id="rId3"/>
    <p:sldLayoutId id="2147483862" r:id="rId4"/>
    <p:sldLayoutId id="2147483861" r:id="rId5"/>
    <p:sldLayoutId id="2147483860" r:id="rId6"/>
    <p:sldLayoutId id="2147483866" r:id="rId7"/>
    <p:sldLayoutId id="2147483867" r:id="rId8"/>
    <p:sldLayoutId id="2147483868" r:id="rId9"/>
    <p:sldLayoutId id="2147483859" r:id="rId10"/>
    <p:sldLayoutId id="2147483869"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solidFill>
                  <a:schemeClr val="accent1">
                    <a:satMod val="150000"/>
                  </a:schemeClr>
                </a:solidFill>
              </a:rPr>
              <a:t>WAR AND REVOLUTION</a:t>
            </a:r>
            <a:endParaRPr lang="en-US" dirty="0">
              <a:solidFill>
                <a:schemeClr val="accent1">
                  <a:satMod val="150000"/>
                </a:schemeClr>
              </a:solidFill>
            </a:endParaRPr>
          </a:p>
        </p:txBody>
      </p:sp>
      <p:sp>
        <p:nvSpPr>
          <p:cNvPr id="13314" name="Subtitle 2"/>
          <p:cNvSpPr>
            <a:spLocks noGrp="1"/>
          </p:cNvSpPr>
          <p:nvPr>
            <p:ph type="subTitle" idx="1"/>
          </p:nvPr>
        </p:nvSpPr>
        <p:spPr>
          <a:xfrm>
            <a:off x="685800" y="1828800"/>
            <a:ext cx="8077200" cy="1500188"/>
          </a:xfrm>
        </p:spPr>
        <p:txBody>
          <a:bodyPr/>
          <a:lstStyle/>
          <a:p>
            <a:pPr eaLnBrk="1" hangingPunct="1"/>
            <a:r>
              <a:rPr lang="en-US" smtClean="0"/>
              <a:t>1914-1919</a:t>
            </a:r>
          </a:p>
        </p:txBody>
      </p:sp>
      <p:pic>
        <p:nvPicPr>
          <p:cNvPr id="13315" name="Picture 2" descr="https://trcs.wikispaces.com/file/view/WorldWarII_SaipanandTinian1.jpg"/>
          <p:cNvPicPr>
            <a:picLocks noChangeAspect="1" noChangeArrowheads="1"/>
          </p:cNvPicPr>
          <p:nvPr/>
        </p:nvPicPr>
        <p:blipFill>
          <a:blip r:embed="rId2"/>
          <a:srcRect/>
          <a:stretch>
            <a:fillRect/>
          </a:stretch>
        </p:blipFill>
        <p:spPr bwMode="auto">
          <a:xfrm>
            <a:off x="762000" y="533400"/>
            <a:ext cx="3117850" cy="2041525"/>
          </a:xfrm>
          <a:prstGeom prst="rect">
            <a:avLst/>
          </a:prstGeom>
          <a:noFill/>
          <a:ln w="9525">
            <a:noFill/>
            <a:miter lim="800000"/>
            <a:headEnd/>
            <a:tailEnd/>
          </a:ln>
        </p:spPr>
      </p:pic>
      <p:pic>
        <p:nvPicPr>
          <p:cNvPr id="13316" name="Picture 4" descr="http://www.casahistoria.net/WW1group.jpg"/>
          <p:cNvPicPr>
            <a:picLocks noChangeAspect="1" noChangeArrowheads="1"/>
          </p:cNvPicPr>
          <p:nvPr/>
        </p:nvPicPr>
        <p:blipFill>
          <a:blip r:embed="rId3"/>
          <a:srcRect/>
          <a:stretch>
            <a:fillRect/>
          </a:stretch>
        </p:blipFill>
        <p:spPr bwMode="auto">
          <a:xfrm>
            <a:off x="3276600" y="533400"/>
            <a:ext cx="2362200" cy="2047875"/>
          </a:xfrm>
          <a:prstGeom prst="rect">
            <a:avLst/>
          </a:prstGeom>
          <a:noFill/>
          <a:ln w="9525">
            <a:noFill/>
            <a:miter lim="800000"/>
            <a:headEnd/>
            <a:tailEnd/>
          </a:ln>
        </p:spPr>
      </p:pic>
      <p:pic>
        <p:nvPicPr>
          <p:cNvPr id="13317" name="Picture 6" descr="http://www.naval-history.net/PhotoWW1-01bbFrJaureguiberry1MQ.JPG"/>
          <p:cNvPicPr>
            <a:picLocks noChangeAspect="1" noChangeArrowheads="1"/>
          </p:cNvPicPr>
          <p:nvPr/>
        </p:nvPicPr>
        <p:blipFill>
          <a:blip r:embed="rId4"/>
          <a:srcRect/>
          <a:stretch>
            <a:fillRect/>
          </a:stretch>
        </p:blipFill>
        <p:spPr bwMode="auto">
          <a:xfrm>
            <a:off x="5638800" y="533400"/>
            <a:ext cx="2590800" cy="2057400"/>
          </a:xfrm>
          <a:prstGeom prst="rect">
            <a:avLst/>
          </a:prstGeom>
          <a:noFill/>
          <a:ln w="9525">
            <a:noFill/>
            <a:miter lim="800000"/>
            <a:headEnd/>
            <a:tailEnd/>
          </a:ln>
        </p:spPr>
      </p:pic>
      <p:cxnSp>
        <p:nvCxnSpPr>
          <p:cNvPr id="8" name="Straight Connector 7"/>
          <p:cNvCxnSpPr/>
          <p:nvPr/>
        </p:nvCxnSpPr>
        <p:spPr>
          <a:xfrm rot="5400000">
            <a:off x="2247901" y="1562100"/>
            <a:ext cx="2057400" cy="31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610894" y="1561306"/>
            <a:ext cx="2057400" cy="1588"/>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bwMode="auto"/>
        <p:txBody>
          <a:bodyPr wrap="square" tIns="45720" bIns="45720" numCol="1" anchorCtr="0" compatLnSpc="1">
            <a:prstTxWarp prst="textNoShape">
              <a:avLst/>
            </a:prstTxWarp>
          </a:bodyPr>
          <a:lstStyle/>
          <a:p>
            <a:pPr algn="r">
              <a:defRPr/>
            </a:pPr>
            <a:r>
              <a:rPr lang="en-US" smtClean="0"/>
              <a:t>Economic</a:t>
            </a:r>
          </a:p>
        </p:txBody>
      </p:sp>
      <p:sp>
        <p:nvSpPr>
          <p:cNvPr id="22530" name="Rectangle 3"/>
          <p:cNvSpPr>
            <a:spLocks noGrp="1"/>
          </p:cNvSpPr>
          <p:nvPr>
            <p:ph type="body" idx="4294967295"/>
          </p:nvPr>
        </p:nvSpPr>
        <p:spPr>
          <a:xfrm>
            <a:off x="533400" y="1828800"/>
            <a:ext cx="8229600" cy="4625975"/>
          </a:xfrm>
        </p:spPr>
        <p:txBody>
          <a:bodyPr/>
          <a:lstStyle/>
          <a:p>
            <a:pPr>
              <a:lnSpc>
                <a:spcPct val="80000"/>
              </a:lnSpc>
            </a:pPr>
            <a:r>
              <a:rPr lang="en-US" sz="2000" smtClean="0"/>
              <a:t>Economic problems faced as the war went on because it was thought the war would be short. </a:t>
            </a:r>
          </a:p>
          <a:p>
            <a:pPr>
              <a:lnSpc>
                <a:spcPct val="80000"/>
              </a:lnSpc>
            </a:pPr>
            <a:r>
              <a:rPr lang="en-US" sz="2000" smtClean="0"/>
              <a:t>Free market capitalistic systems were temporarily shelved as governments experimented with price, wage, and rent controls, the rationing of food supplies, and materials.</a:t>
            </a:r>
          </a:p>
          <a:p>
            <a:pPr>
              <a:lnSpc>
                <a:spcPct val="80000"/>
              </a:lnSpc>
            </a:pPr>
            <a:r>
              <a:rPr lang="en-US" sz="2000" smtClean="0"/>
              <a:t>Some governments moved into compulsive employment.</a:t>
            </a:r>
          </a:p>
          <a:p>
            <a:pPr>
              <a:lnSpc>
                <a:spcPct val="80000"/>
              </a:lnSpc>
            </a:pPr>
            <a:r>
              <a:rPr lang="en-US" sz="2000" smtClean="0"/>
              <a:t>Germany had the most success in developing a planned economy. </a:t>
            </a:r>
          </a:p>
          <a:p>
            <a:pPr>
              <a:lnSpc>
                <a:spcPct val="80000"/>
              </a:lnSpc>
            </a:pPr>
            <a:r>
              <a:rPr lang="en-US" sz="2000" smtClean="0"/>
              <a:t>Great Britain tired to continue the war by sticking to its tradition of limited government interference in the economy.</a:t>
            </a:r>
          </a:p>
          <a:p>
            <a:pPr lvl="1">
              <a:lnSpc>
                <a:spcPct val="80000"/>
              </a:lnSpc>
            </a:pPr>
            <a:r>
              <a:rPr lang="en-US" sz="1800" smtClean="0"/>
              <a:t>The Ministry of Munitions took numerous steps to ensure that private industry would produce was materiel at limited profits. Some governments moved into compulsive employment.</a:t>
            </a:r>
          </a:p>
          <a:p>
            <a:pPr>
              <a:lnSpc>
                <a:spcPct val="80000"/>
              </a:lnSpc>
            </a:pPr>
            <a:r>
              <a:rPr lang="en-US" sz="2000" smtClean="0"/>
              <a:t>The autocratic empires of Russia, and Austria-Hungary had backward economies that proved incapable of turning out the quantity of war materiel needed to fight a modern war.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p:cNvSpPr>
          <p:nvPr>
            <p:ph type="title" idx="4294967295"/>
          </p:nvPr>
        </p:nvSpPr>
        <p:spPr bwMode="auto"/>
        <p:txBody>
          <a:bodyPr wrap="square" tIns="45720" bIns="45720" numCol="1" anchorCtr="0" compatLnSpc="1">
            <a:prstTxWarp prst="textNoShape">
              <a:avLst/>
            </a:prstTxWarp>
          </a:bodyPr>
          <a:lstStyle/>
          <a:p>
            <a:pPr algn="r">
              <a:defRPr/>
            </a:pPr>
            <a:r>
              <a:rPr lang="en-US" smtClean="0"/>
              <a:t>Technological</a:t>
            </a:r>
          </a:p>
        </p:txBody>
      </p:sp>
      <p:sp>
        <p:nvSpPr>
          <p:cNvPr id="23554" name="Rectangle 6"/>
          <p:cNvSpPr>
            <a:spLocks noGrp="1"/>
          </p:cNvSpPr>
          <p:nvPr>
            <p:ph type="body" sz="half" idx="4294967295"/>
          </p:nvPr>
        </p:nvSpPr>
        <p:spPr>
          <a:xfrm>
            <a:off x="4648200" y="1752600"/>
            <a:ext cx="4038600" cy="4625975"/>
          </a:xfrm>
        </p:spPr>
        <p:txBody>
          <a:bodyPr/>
          <a:lstStyle/>
          <a:p>
            <a:pPr algn="ctr">
              <a:lnSpc>
                <a:spcPct val="80000"/>
              </a:lnSpc>
            </a:pPr>
            <a:r>
              <a:rPr lang="en-US" sz="1600" smtClean="0"/>
              <a:t>The technology reflected a trend toward industrialism and the application of mass production methods to weapons and to the technology of warfare in general.</a:t>
            </a:r>
          </a:p>
          <a:p>
            <a:pPr algn="ctr">
              <a:lnSpc>
                <a:spcPct val="80000"/>
              </a:lnSpc>
            </a:pPr>
            <a:r>
              <a:rPr lang="en-US" sz="1600" smtClean="0"/>
              <a:t>innovations included bolt-action infantry rifles, rifled artillery and hydraulic recoil mechanisms, zigzag trenches and machine guns, and their application had the effect of making it difficult or nearly impossible to cross defended ground.</a:t>
            </a:r>
          </a:p>
          <a:p>
            <a:pPr algn="ctr">
              <a:lnSpc>
                <a:spcPct val="80000"/>
              </a:lnSpc>
            </a:pPr>
            <a:r>
              <a:rPr lang="en-US" sz="1600" smtClean="0"/>
              <a:t>Poison gas was created.</a:t>
            </a:r>
          </a:p>
          <a:p>
            <a:pPr algn="ctr">
              <a:lnSpc>
                <a:spcPct val="80000"/>
              </a:lnSpc>
            </a:pPr>
            <a:r>
              <a:rPr lang="en-US" sz="1600" smtClean="0"/>
              <a:t>Early war aircraft were not much different in design from the original Wright Flyer, which made its first flight over a decade earlier. they soon began firing at each other with handheld weapons and even throwing spears.</a:t>
            </a:r>
          </a:p>
          <a:p>
            <a:pPr algn="ctr">
              <a:lnSpc>
                <a:spcPct val="80000"/>
              </a:lnSpc>
            </a:pPr>
            <a:r>
              <a:rPr lang="en-US" sz="1600" smtClean="0"/>
              <a:t>Naval Warfare dominated by Great Britain.</a:t>
            </a:r>
          </a:p>
          <a:p>
            <a:pPr algn="ctr">
              <a:lnSpc>
                <a:spcPct val="80000"/>
              </a:lnSpc>
            </a:pPr>
            <a:r>
              <a:rPr lang="en-US" sz="1600" smtClean="0"/>
              <a:t>Propaganda led to technological advantages in mass production.</a:t>
            </a:r>
          </a:p>
        </p:txBody>
      </p:sp>
      <p:pic>
        <p:nvPicPr>
          <p:cNvPr id="23555" name="Picture 7" descr="Fokker_Dr1_on_the_ground"/>
          <p:cNvPicPr>
            <a:picLocks noChangeAspect="1" noChangeArrowheads="1"/>
          </p:cNvPicPr>
          <p:nvPr>
            <p:ph sz="half" idx="4294967295"/>
          </p:nvPr>
        </p:nvPicPr>
        <p:blipFill>
          <a:blip r:embed="rId2"/>
          <a:srcRect/>
          <a:stretch>
            <a:fillRect/>
          </a:stretch>
        </p:blipFill>
        <p:spPr>
          <a:xfrm>
            <a:off x="457200" y="2743200"/>
            <a:ext cx="4191000" cy="266065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1701" name="Rectangle 21"/>
          <p:cNvSpPr>
            <a:spLocks noGrp="1"/>
          </p:cNvSpPr>
          <p:nvPr>
            <p:ph type="title" idx="4294967295"/>
          </p:nvPr>
        </p:nvSpPr>
        <p:spPr bwMode="auto"/>
        <p:txBody>
          <a:bodyPr wrap="square" tIns="45720" bIns="45720" numCol="1" anchorCtr="0" compatLnSpc="1">
            <a:prstTxWarp prst="textNoShape">
              <a:avLst/>
            </a:prstTxWarp>
          </a:bodyPr>
          <a:lstStyle/>
          <a:p>
            <a:pPr algn="ctr">
              <a:defRPr/>
            </a:pPr>
            <a:r>
              <a:rPr lang="en-US" sz="4100" smtClean="0"/>
              <a:t>Entry </a:t>
            </a:r>
            <a:br>
              <a:rPr lang="en-US" sz="4100" smtClean="0"/>
            </a:br>
            <a:r>
              <a:rPr lang="en-US" sz="4100" smtClean="0"/>
              <a:t>of the United States</a:t>
            </a:r>
          </a:p>
        </p:txBody>
      </p:sp>
      <p:sp>
        <p:nvSpPr>
          <p:cNvPr id="24579" name="Rectangle 22"/>
          <p:cNvSpPr>
            <a:spLocks noGrp="1"/>
          </p:cNvSpPr>
          <p:nvPr>
            <p:ph type="body" sz="half" idx="4294967295"/>
          </p:nvPr>
        </p:nvSpPr>
        <p:spPr>
          <a:xfrm>
            <a:off x="457200" y="1774825"/>
            <a:ext cx="4038600" cy="4625975"/>
          </a:xfrm>
        </p:spPr>
        <p:txBody>
          <a:bodyPr/>
          <a:lstStyle/>
          <a:p>
            <a:pPr algn="ctr">
              <a:lnSpc>
                <a:spcPct val="80000"/>
              </a:lnSpc>
            </a:pPr>
            <a:r>
              <a:rPr lang="en-US" sz="1800" smtClean="0"/>
              <a:t>The United States originally pursued a policy of isolationism, avoiding conflict while trying to broker a peace. </a:t>
            </a:r>
          </a:p>
          <a:p>
            <a:pPr algn="ctr">
              <a:lnSpc>
                <a:spcPct val="80000"/>
              </a:lnSpc>
            </a:pPr>
            <a:r>
              <a:rPr lang="en-US" sz="1800" smtClean="0"/>
              <a:t>When a German U-boat sank the British liner </a:t>
            </a:r>
            <a:r>
              <a:rPr lang="en-US" sz="1800" i="1" smtClean="0"/>
              <a:t>Lusitania</a:t>
            </a:r>
            <a:r>
              <a:rPr lang="en-US" sz="1800" smtClean="0"/>
              <a:t> in 1915, with 128 Americans aboard, U.S. President Woodrow Wilson vowed, "America is too proud to fight" and demanded an end to attacks on passenger ships. Germany complied. </a:t>
            </a:r>
          </a:p>
          <a:p>
            <a:pPr algn="ctr">
              <a:lnSpc>
                <a:spcPct val="80000"/>
              </a:lnSpc>
            </a:pPr>
            <a:r>
              <a:rPr lang="en-US" sz="1800" smtClean="0"/>
              <a:t>After the British revealed the Zimmerman telegram to the United States, President Wilson, released the captured telegram as a way of building support for U.S. entry into the war. </a:t>
            </a:r>
          </a:p>
          <a:p>
            <a:pPr algn="ctr">
              <a:lnSpc>
                <a:spcPct val="80000"/>
              </a:lnSpc>
            </a:pPr>
            <a:r>
              <a:rPr lang="en-US" sz="1800" smtClean="0"/>
              <a:t>United States declared war on Germany on 6 April 1917.</a:t>
            </a:r>
          </a:p>
        </p:txBody>
      </p:sp>
      <p:sp>
        <p:nvSpPr>
          <p:cNvPr id="24580" name="Line 24"/>
          <p:cNvSpPr>
            <a:spLocks noChangeShapeType="1"/>
          </p:cNvSpPr>
          <p:nvPr/>
        </p:nvSpPr>
        <p:spPr bwMode="auto">
          <a:xfrm flipV="1">
            <a:off x="2895600" y="0"/>
            <a:ext cx="0" cy="1447800"/>
          </a:xfrm>
          <a:prstGeom prst="line">
            <a:avLst/>
          </a:prstGeom>
          <a:noFill/>
          <a:ln w="76200">
            <a:solidFill>
              <a:schemeClr val="tx1"/>
            </a:solidFill>
            <a:round/>
            <a:headEnd/>
            <a:tailEnd/>
          </a:ln>
        </p:spPr>
        <p:txBody>
          <a:bodyPr/>
          <a:lstStyle/>
          <a:p>
            <a:endParaRPr lang="en-US"/>
          </a:p>
        </p:txBody>
      </p:sp>
      <p:pic>
        <p:nvPicPr>
          <p:cNvPr id="24581" name="Picture 26" descr="369px-HAB_ww1_1918"/>
          <p:cNvPicPr>
            <a:picLocks noGrp="1" noChangeAspect="1" noChangeArrowheads="1"/>
          </p:cNvPicPr>
          <p:nvPr>
            <p:ph type="clipArt" sz="half" idx="4294967295"/>
          </p:nvPr>
        </p:nvPicPr>
        <p:blipFill>
          <a:blip r:embed="rId2"/>
          <a:srcRect/>
          <a:stretch>
            <a:fillRect/>
          </a:stretch>
        </p:blipFill>
        <p:spPr>
          <a:xfrm>
            <a:off x="5241925" y="1774825"/>
            <a:ext cx="2849563" cy="462597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bwMode="auto"/>
        <p:txBody>
          <a:bodyPr wrap="square" tIns="45720" bIns="45720" numCol="1" anchorCtr="0" compatLnSpc="1">
            <a:prstTxWarp prst="textNoShape">
              <a:avLst/>
            </a:prstTxWarp>
          </a:bodyPr>
          <a:lstStyle/>
          <a:p>
            <a:pPr algn="ctr">
              <a:defRPr/>
            </a:pPr>
            <a:r>
              <a:rPr lang="en-US" sz="4100" smtClean="0"/>
              <a:t>Chronology</a:t>
            </a:r>
            <a:br>
              <a:rPr lang="en-US" sz="4100" smtClean="0"/>
            </a:br>
            <a:r>
              <a:rPr lang="en-US" sz="4100" smtClean="0"/>
              <a:t>World War I</a:t>
            </a:r>
          </a:p>
        </p:txBody>
      </p:sp>
      <p:sp>
        <p:nvSpPr>
          <p:cNvPr id="25602" name="Rectangle 3"/>
          <p:cNvSpPr>
            <a:spLocks noGrp="1"/>
          </p:cNvSpPr>
          <p:nvPr>
            <p:ph type="body" idx="4294967295"/>
          </p:nvPr>
        </p:nvSpPr>
        <p:spPr>
          <a:xfrm>
            <a:off x="457200" y="1752600"/>
            <a:ext cx="8229600" cy="4930775"/>
          </a:xfrm>
        </p:spPr>
        <p:txBody>
          <a:bodyPr/>
          <a:lstStyle/>
          <a:p>
            <a:pPr>
              <a:lnSpc>
                <a:spcPct val="90000"/>
              </a:lnSpc>
            </a:pPr>
            <a:r>
              <a:rPr lang="en-US" sz="2400" smtClean="0"/>
              <a:t>Battle of Tannenberg                                                       </a:t>
            </a:r>
            <a:r>
              <a:rPr lang="en-US" sz="2000" smtClean="0"/>
              <a:t>August 26 1914</a:t>
            </a:r>
          </a:p>
          <a:p>
            <a:pPr>
              <a:lnSpc>
                <a:spcPct val="90000"/>
              </a:lnSpc>
            </a:pPr>
            <a:r>
              <a:rPr lang="en-US" sz="2400" smtClean="0"/>
              <a:t>Battle of Gallipoli begins                                                    </a:t>
            </a:r>
            <a:r>
              <a:rPr lang="en-US" sz="2000" smtClean="0"/>
              <a:t>April 25, 1915</a:t>
            </a:r>
          </a:p>
          <a:p>
            <a:pPr>
              <a:lnSpc>
                <a:spcPct val="90000"/>
              </a:lnSpc>
            </a:pPr>
            <a:r>
              <a:rPr lang="en-US" sz="2400" smtClean="0"/>
              <a:t>Italy declares war on Austria-Hungary                                    </a:t>
            </a:r>
            <a:r>
              <a:rPr lang="en-US" sz="2000" smtClean="0"/>
              <a:t>May 23</a:t>
            </a:r>
          </a:p>
          <a:p>
            <a:pPr>
              <a:lnSpc>
                <a:spcPct val="90000"/>
              </a:lnSpc>
            </a:pPr>
            <a:r>
              <a:rPr lang="en-US" sz="2400" smtClean="0"/>
              <a:t>Battle of Verdun                                                                    </a:t>
            </a:r>
            <a:r>
              <a:rPr lang="en-US" sz="2000" smtClean="0"/>
              <a:t>Feb-Dec 1916</a:t>
            </a:r>
          </a:p>
          <a:p>
            <a:pPr>
              <a:lnSpc>
                <a:spcPct val="90000"/>
              </a:lnSpc>
            </a:pPr>
            <a:r>
              <a:rPr lang="en-US" sz="2400" smtClean="0"/>
              <a:t>Germany returns to unrestricted submarine warfare     </a:t>
            </a:r>
            <a:r>
              <a:rPr lang="en-US" sz="2000" smtClean="0"/>
              <a:t>Jan 1917</a:t>
            </a:r>
          </a:p>
          <a:p>
            <a:pPr>
              <a:lnSpc>
                <a:spcPct val="90000"/>
              </a:lnSpc>
            </a:pPr>
            <a:r>
              <a:rPr lang="en-US" sz="2400" smtClean="0"/>
              <a:t>United States enter the war                                                         </a:t>
            </a:r>
            <a:r>
              <a:rPr lang="en-US" sz="2000" smtClean="0"/>
              <a:t>April 6</a:t>
            </a:r>
          </a:p>
          <a:p>
            <a:pPr>
              <a:lnSpc>
                <a:spcPct val="90000"/>
              </a:lnSpc>
            </a:pPr>
            <a:r>
              <a:rPr lang="en-US" sz="2400" smtClean="0"/>
              <a:t>The Champagne offensive                                                     </a:t>
            </a:r>
            <a:r>
              <a:rPr lang="en-US" sz="2000" smtClean="0"/>
              <a:t>April 16-29</a:t>
            </a:r>
          </a:p>
          <a:p>
            <a:pPr>
              <a:lnSpc>
                <a:spcPct val="90000"/>
              </a:lnSpc>
            </a:pPr>
            <a:r>
              <a:rPr lang="en-US" sz="2400" smtClean="0"/>
              <a:t>Allied counteroffensive                                                        </a:t>
            </a:r>
            <a:r>
              <a:rPr lang="en-US" sz="2000" smtClean="0"/>
              <a:t>Jul-Nov 1918</a:t>
            </a:r>
          </a:p>
          <a:p>
            <a:pPr>
              <a:lnSpc>
                <a:spcPct val="90000"/>
              </a:lnSpc>
            </a:pPr>
            <a:r>
              <a:rPr lang="en-US" sz="2400" smtClean="0"/>
              <a:t>Armistice between Allies and Germany                                  </a:t>
            </a:r>
            <a:r>
              <a:rPr lang="en-US" sz="2000" smtClean="0"/>
              <a:t>Nov 11</a:t>
            </a:r>
          </a:p>
          <a:p>
            <a:pPr>
              <a:lnSpc>
                <a:spcPct val="90000"/>
              </a:lnSpc>
            </a:pPr>
            <a:r>
              <a:rPr lang="en-US" sz="2400" smtClean="0"/>
              <a:t>Paris Peace Conference begins                                            </a:t>
            </a:r>
            <a:r>
              <a:rPr lang="en-US" sz="2000" smtClean="0"/>
              <a:t>January 18</a:t>
            </a:r>
          </a:p>
          <a:p>
            <a:pPr>
              <a:lnSpc>
                <a:spcPct val="90000"/>
              </a:lnSpc>
            </a:pPr>
            <a:r>
              <a:rPr lang="en-US" sz="2400" smtClean="0"/>
              <a:t>Peace of Versailles                                                                          </a:t>
            </a:r>
            <a:r>
              <a:rPr lang="en-US" sz="2000" smtClean="0"/>
              <a:t>June 28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3" name="Rectangle 7"/>
          <p:cNvSpPr>
            <a:spLocks noGrp="1"/>
          </p:cNvSpPr>
          <p:nvPr>
            <p:ph type="title" idx="4294967295"/>
          </p:nvPr>
        </p:nvSpPr>
        <p:spPr bwMode="auto"/>
        <p:txBody>
          <a:bodyPr wrap="square" tIns="45720" bIns="45720" numCol="1" anchorCtr="0" compatLnSpc="1">
            <a:prstTxWarp prst="textNoShape">
              <a:avLst/>
            </a:prstTxWarp>
          </a:bodyPr>
          <a:lstStyle/>
          <a:p>
            <a:pPr algn="ctr">
              <a:defRPr/>
            </a:pPr>
            <a:r>
              <a:rPr lang="en-US" smtClean="0"/>
              <a:t>The Big Four at Paris</a:t>
            </a:r>
          </a:p>
        </p:txBody>
      </p:sp>
      <p:sp>
        <p:nvSpPr>
          <p:cNvPr id="26626" name="Rectangle 9"/>
          <p:cNvSpPr>
            <a:spLocks noGrp="1"/>
          </p:cNvSpPr>
          <p:nvPr>
            <p:ph type="body" sz="half" idx="4294967295"/>
          </p:nvPr>
        </p:nvSpPr>
        <p:spPr>
          <a:xfrm>
            <a:off x="457200" y="4164013"/>
            <a:ext cx="8229600" cy="2236787"/>
          </a:xfrm>
        </p:spPr>
        <p:txBody>
          <a:bodyPr/>
          <a:lstStyle/>
          <a:p>
            <a:pPr algn="ctr"/>
            <a:r>
              <a:rPr lang="en-US" sz="2800" smtClean="0"/>
              <a:t>Shown here are the Big Four at the Paris Peace Conference: David Lloyd George of Britain, Vittorio Orlando of Italy, Georges Clemenceau of France, and Woodrow Wilson of the United States. </a:t>
            </a:r>
          </a:p>
        </p:txBody>
      </p:sp>
      <p:pic>
        <p:nvPicPr>
          <p:cNvPr id="26627" name="Picture 10" descr="big4"/>
          <p:cNvPicPr>
            <a:picLocks noChangeAspect="1" noChangeArrowheads="1"/>
          </p:cNvPicPr>
          <p:nvPr>
            <p:ph sz="half" idx="4294967295"/>
          </p:nvPr>
        </p:nvPicPr>
        <p:blipFill>
          <a:blip r:embed="rId2"/>
          <a:srcRect/>
          <a:stretch>
            <a:fillRect/>
          </a:stretch>
        </p:blipFill>
        <p:spPr>
          <a:xfrm>
            <a:off x="3048000" y="1600200"/>
            <a:ext cx="3328988" cy="262255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idx="4294967295"/>
          </p:nvPr>
        </p:nvSpPr>
        <p:spPr bwMode="auto">
          <a:xfrm>
            <a:off x="457200" y="152400"/>
            <a:ext cx="8229600" cy="2362200"/>
          </a:xfrm>
        </p:spPr>
        <p:txBody>
          <a:bodyPr wrap="square" tIns="45720" bIns="45720" numCol="1" anchorCtr="0" compatLnSpc="1">
            <a:prstTxWarp prst="textNoShape">
              <a:avLst/>
            </a:prstTxWarp>
          </a:bodyPr>
          <a:lstStyle/>
          <a:p>
            <a:pPr algn="r">
              <a:defRPr/>
            </a:pPr>
            <a:r>
              <a:rPr lang="en-US" smtClean="0"/>
              <a:t>Peace Settlements</a:t>
            </a:r>
            <a:br>
              <a:rPr lang="en-US" smtClean="0"/>
            </a:br>
            <a:r>
              <a:rPr lang="en-US" sz="2000" smtClean="0">
                <a:solidFill>
                  <a:schemeClr val="tx1"/>
                </a:solidFill>
              </a:rPr>
              <a:t>Treaty of Versailles</a:t>
            </a:r>
          </a:p>
        </p:txBody>
      </p:sp>
      <p:sp>
        <p:nvSpPr>
          <p:cNvPr id="27650" name="Rectangle 3"/>
          <p:cNvSpPr>
            <a:spLocks noGrp="1"/>
          </p:cNvSpPr>
          <p:nvPr>
            <p:ph type="body" idx="4294967295"/>
          </p:nvPr>
        </p:nvSpPr>
        <p:spPr>
          <a:xfrm>
            <a:off x="457200" y="1981200"/>
            <a:ext cx="8229600" cy="4625975"/>
          </a:xfrm>
        </p:spPr>
        <p:txBody>
          <a:bodyPr/>
          <a:lstStyle/>
          <a:p>
            <a:pPr>
              <a:lnSpc>
                <a:spcPct val="80000"/>
              </a:lnSpc>
            </a:pPr>
            <a:endParaRPr lang="en-US" sz="2800" smtClean="0"/>
          </a:p>
          <a:p>
            <a:pPr>
              <a:lnSpc>
                <a:spcPct val="80000"/>
              </a:lnSpc>
            </a:pPr>
            <a:endParaRPr lang="en-US" sz="2800" smtClean="0"/>
          </a:p>
          <a:p>
            <a:pPr>
              <a:lnSpc>
                <a:spcPct val="80000"/>
              </a:lnSpc>
            </a:pPr>
            <a:r>
              <a:rPr lang="en-US" sz="2400" smtClean="0"/>
              <a:t>Versailles ended the state of war between Germany and the Allied Powers. It was signed on 28 June 1919. </a:t>
            </a:r>
          </a:p>
          <a:p>
            <a:pPr lvl="1">
              <a:lnSpc>
                <a:spcPct val="80000"/>
              </a:lnSpc>
            </a:pPr>
            <a:r>
              <a:rPr lang="en-US" sz="2400" smtClean="0"/>
              <a:t>It required Germany to accept sole responsibility for causing the war and, under the War Guilt clauses, to disarm, make substantial territorial concessions and pay reparations to certain countries that had formed the Entente powers. Some governments moved into compulsive employment.</a:t>
            </a:r>
          </a:p>
          <a:p>
            <a:pPr>
              <a:lnSpc>
                <a:spcPct val="80000"/>
              </a:lnSpc>
            </a:pPr>
            <a:r>
              <a:rPr lang="en-US" sz="2400" smtClean="0"/>
              <a:t>The Treaty of Saint-German and The Treaty of Trianon divided Austria-Hungary, largely along ethnic lines, into several successor states including Austria, Hungary, Czechoslovakia, and Yugoslavia.</a:t>
            </a:r>
          </a:p>
          <a:p>
            <a:pPr lvl="1">
              <a:lnSpc>
                <a:spcPct val="80000"/>
              </a:lnSpc>
            </a:pPr>
            <a:endParaRPr lang="en-US"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bwMode="auto"/>
        <p:txBody>
          <a:bodyPr wrap="square" tIns="45720" bIns="45720" numCol="1" anchorCtr="0" compatLnSpc="1">
            <a:prstTxWarp prst="textNoShape">
              <a:avLst/>
            </a:prstTxWarp>
          </a:bodyPr>
          <a:lstStyle/>
          <a:p>
            <a:pPr>
              <a:defRPr/>
            </a:pPr>
            <a:r>
              <a:rPr lang="en-US" smtClean="0"/>
              <a:t>Legacy </a:t>
            </a:r>
          </a:p>
        </p:txBody>
      </p:sp>
      <p:sp>
        <p:nvSpPr>
          <p:cNvPr id="28674" name="Rectangle 3"/>
          <p:cNvSpPr>
            <a:spLocks noGrp="1"/>
          </p:cNvSpPr>
          <p:nvPr>
            <p:ph type="body" idx="4294967295"/>
          </p:nvPr>
        </p:nvSpPr>
        <p:spPr/>
        <p:txBody>
          <a:bodyPr/>
          <a:lstStyle/>
          <a:p>
            <a:pPr>
              <a:lnSpc>
                <a:spcPct val="90000"/>
              </a:lnSpc>
            </a:pPr>
            <a:r>
              <a:rPr lang="en-US" smtClean="0"/>
              <a:t>The rich industrial nations of the world developed destructive technology and used it in ways that came close to destroying the earth. </a:t>
            </a:r>
          </a:p>
          <a:p>
            <a:pPr>
              <a:lnSpc>
                <a:spcPct val="90000"/>
              </a:lnSpc>
            </a:pPr>
            <a:r>
              <a:rPr lang="en-US" smtClean="0"/>
              <a:t>The League of Nations was created to help keep peace, and instantaneous communication allows people to understand what is happening throughout the world.</a:t>
            </a:r>
          </a:p>
          <a:p>
            <a:pPr>
              <a:lnSpc>
                <a:spcPct val="90000"/>
              </a:lnSpc>
            </a:pPr>
            <a:r>
              <a:rPr lang="en-US" smtClean="0"/>
              <a:t>It freed some countries out of the empires already created before the war.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idx="4294967295"/>
          </p:nvPr>
        </p:nvSpPr>
        <p:spPr bwMode="auto"/>
        <p:txBody>
          <a:bodyPr wrap="square" tIns="45720" bIns="45720" numCol="1" anchorCtr="0" compatLnSpc="1">
            <a:prstTxWarp prst="textNoShape">
              <a:avLst/>
            </a:prstTxWarp>
          </a:bodyPr>
          <a:lstStyle/>
          <a:p>
            <a:pPr algn="r">
              <a:defRPr/>
            </a:pPr>
            <a:r>
              <a:rPr lang="en-US" smtClean="0"/>
              <a:t>Conclusion</a:t>
            </a:r>
          </a:p>
        </p:txBody>
      </p:sp>
      <p:sp>
        <p:nvSpPr>
          <p:cNvPr id="29698" name="Rectangle 3"/>
          <p:cNvSpPr>
            <a:spLocks noGrp="1"/>
          </p:cNvSpPr>
          <p:nvPr>
            <p:ph type="body" idx="4294967295"/>
          </p:nvPr>
        </p:nvSpPr>
        <p:spPr/>
        <p:txBody>
          <a:bodyPr/>
          <a:lstStyle/>
          <a:p>
            <a:pPr algn="ctr"/>
            <a:r>
              <a:rPr lang="en-US" smtClean="0"/>
              <a:t>World War I ended the age of European hegemony over world affairs. In 1917, the Russian Revolution laid the foundation for the creation of a new Eurasian power The Soviet Union. These developments, though temporary, created a political vacuum in Europe that all too soon was filled by the revival of German power.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idx="4294967295"/>
          </p:nvPr>
        </p:nvSpPr>
        <p:spPr bwMode="auto"/>
        <p:txBody>
          <a:bodyPr wrap="square" tIns="45720" bIns="45720" numCol="1" anchorCtr="0" compatLnSpc="1">
            <a:prstTxWarp prst="textNoShape">
              <a:avLst/>
            </a:prstTxWarp>
          </a:bodyPr>
          <a:lstStyle/>
          <a:p>
            <a:pPr algn="r">
              <a:defRPr/>
            </a:pPr>
            <a:r>
              <a:rPr lang="en-US" smtClean="0"/>
              <a:t>Multiple Choice</a:t>
            </a:r>
          </a:p>
        </p:txBody>
      </p:sp>
      <p:sp>
        <p:nvSpPr>
          <p:cNvPr id="30722" name="Rectangle 3"/>
          <p:cNvSpPr>
            <a:spLocks noGrp="1"/>
          </p:cNvSpPr>
          <p:nvPr>
            <p:ph type="body" idx="4294967295"/>
          </p:nvPr>
        </p:nvSpPr>
        <p:spPr/>
        <p:txBody>
          <a:bodyPr/>
          <a:lstStyle/>
          <a:p>
            <a:pPr marL="728663" indent="-609600">
              <a:lnSpc>
                <a:spcPct val="80000"/>
              </a:lnSpc>
              <a:buFont typeface="Wingdings 2" pitchFamily="18" charset="2"/>
              <a:buAutoNum type="arabicPeriod"/>
            </a:pPr>
            <a:r>
              <a:rPr lang="en-US" sz="1400" smtClean="0"/>
              <a:t>The immediate cause of World War I was:</a:t>
            </a:r>
          </a:p>
          <a:p>
            <a:pPr marL="990600" lvl="1" indent="-533400">
              <a:lnSpc>
                <a:spcPct val="80000"/>
              </a:lnSpc>
              <a:buFont typeface="Wingdings 2" pitchFamily="18" charset="2"/>
              <a:buAutoNum type="alphaLcPeriod"/>
            </a:pPr>
            <a:r>
              <a:rPr lang="en-US" sz="1200" smtClean="0"/>
              <a:t>An uprising of peasants in Catholic Bavaria.</a:t>
            </a:r>
          </a:p>
          <a:p>
            <a:pPr marL="990600" lvl="1" indent="-533400">
              <a:lnSpc>
                <a:spcPct val="80000"/>
              </a:lnSpc>
              <a:buFont typeface="Wingdings 2" pitchFamily="18" charset="2"/>
              <a:buAutoNum type="alphaLcPeriod"/>
            </a:pPr>
            <a:r>
              <a:rPr lang="en-US" sz="1200" smtClean="0"/>
              <a:t>The assassination of Archduke Francis Ferdinand.</a:t>
            </a:r>
          </a:p>
          <a:p>
            <a:pPr marL="990600" lvl="1" indent="-533400">
              <a:lnSpc>
                <a:spcPct val="80000"/>
              </a:lnSpc>
              <a:buFont typeface="Wingdings 2" pitchFamily="18" charset="2"/>
              <a:buAutoNum type="alphaLcPeriod"/>
            </a:pPr>
            <a:r>
              <a:rPr lang="en-US" sz="1200" smtClean="0"/>
              <a:t>The German invasion of Poland. </a:t>
            </a:r>
          </a:p>
          <a:p>
            <a:pPr marL="728663" indent="-609600">
              <a:lnSpc>
                <a:spcPct val="80000"/>
              </a:lnSpc>
              <a:buFont typeface="Wingdings 2" pitchFamily="18" charset="2"/>
              <a:buAutoNum type="arabicPeriod"/>
            </a:pPr>
            <a:r>
              <a:rPr lang="en-US" sz="1400" smtClean="0"/>
              <a:t>As public morale weakened in the later stages of the war:</a:t>
            </a:r>
          </a:p>
          <a:p>
            <a:pPr marL="990600" lvl="1" indent="-533400">
              <a:lnSpc>
                <a:spcPct val="80000"/>
              </a:lnSpc>
              <a:buFont typeface="Wingdings 2" pitchFamily="18" charset="2"/>
              <a:buAutoNum type="alphaLcPeriod"/>
            </a:pPr>
            <a:r>
              <a:rPr lang="en-US" sz="1200" smtClean="0"/>
              <a:t>Workers’ strikes lessened because of brutal suppression</a:t>
            </a:r>
          </a:p>
          <a:p>
            <a:pPr marL="990600" lvl="1" indent="-533400">
              <a:lnSpc>
                <a:spcPct val="80000"/>
              </a:lnSpc>
              <a:buFont typeface="Wingdings 2" pitchFamily="18" charset="2"/>
              <a:buAutoNum type="alphaLcPeriod"/>
            </a:pPr>
            <a:r>
              <a:rPr lang="en-US" sz="1200" smtClean="0"/>
              <a:t>Clemenceau’s liberal French government let internal dissent dictate government policy</a:t>
            </a:r>
          </a:p>
          <a:p>
            <a:pPr marL="990600" lvl="1" indent="-533400">
              <a:lnSpc>
                <a:spcPct val="80000"/>
              </a:lnSpc>
              <a:buFont typeface="Wingdings 2" pitchFamily="18" charset="2"/>
              <a:buAutoNum type="alphaLcPeriod"/>
            </a:pPr>
            <a:r>
              <a:rPr lang="en-US" sz="1200" smtClean="0"/>
              <a:t>Propaganda posters lost all meaning and were abandoned.</a:t>
            </a:r>
          </a:p>
          <a:p>
            <a:pPr marL="990600" lvl="1" indent="-533400">
              <a:lnSpc>
                <a:spcPct val="80000"/>
              </a:lnSpc>
              <a:buFont typeface="Wingdings 2" pitchFamily="18" charset="2"/>
              <a:buAutoNum type="alphaLcPeriod"/>
            </a:pPr>
            <a:r>
              <a:rPr lang="en-US" sz="1200" smtClean="0"/>
              <a:t>Police officers were expanded to include the arrest of dissenters as traitors. </a:t>
            </a:r>
          </a:p>
          <a:p>
            <a:pPr marL="728663" indent="-609600">
              <a:lnSpc>
                <a:spcPct val="80000"/>
              </a:lnSpc>
              <a:buFont typeface="Wingdings 2" pitchFamily="18" charset="2"/>
              <a:buAutoNum type="arabicPeriod"/>
            </a:pPr>
            <a:r>
              <a:rPr lang="en-US" sz="1400" smtClean="0"/>
              <a:t>The most visible effect of World War I on British society was</a:t>
            </a:r>
          </a:p>
          <a:p>
            <a:pPr marL="990600" lvl="1" indent="-533400">
              <a:lnSpc>
                <a:spcPct val="80000"/>
              </a:lnSpc>
              <a:buFont typeface="Wingdings 2" pitchFamily="18" charset="2"/>
              <a:buAutoNum type="alphaLcPeriod"/>
            </a:pPr>
            <a:r>
              <a:rPr lang="en-US" sz="1200" smtClean="0"/>
              <a:t>Lessening of class distinctions</a:t>
            </a:r>
          </a:p>
          <a:p>
            <a:pPr marL="990600" lvl="1" indent="-533400">
              <a:lnSpc>
                <a:spcPct val="80000"/>
              </a:lnSpc>
              <a:buFont typeface="Wingdings 2" pitchFamily="18" charset="2"/>
              <a:buAutoNum type="alphaLcPeriod"/>
            </a:pPr>
            <a:r>
              <a:rPr lang="en-US" sz="1200" smtClean="0"/>
              <a:t>Lessening of criminal behavior</a:t>
            </a:r>
          </a:p>
          <a:p>
            <a:pPr marL="990600" lvl="1" indent="-533400">
              <a:lnSpc>
                <a:spcPct val="80000"/>
              </a:lnSpc>
              <a:buFont typeface="Wingdings 2" pitchFamily="18" charset="2"/>
              <a:buAutoNum type="alphaLcPeriod"/>
            </a:pPr>
            <a:r>
              <a:rPr lang="en-US" sz="1200" smtClean="0"/>
              <a:t>Dramatic increase in church membership and attendance</a:t>
            </a:r>
          </a:p>
          <a:p>
            <a:pPr marL="990600" lvl="1" indent="-533400">
              <a:lnSpc>
                <a:spcPct val="80000"/>
              </a:lnSpc>
              <a:buFont typeface="Wingdings 2" pitchFamily="18" charset="2"/>
              <a:buAutoNum type="alphaLcPeriod"/>
            </a:pPr>
            <a:r>
              <a:rPr lang="en-US" sz="1200" smtClean="0"/>
              <a:t>New optimistic, positive outlook on the part of young people</a:t>
            </a:r>
          </a:p>
          <a:p>
            <a:pPr marL="728663" indent="-609600">
              <a:lnSpc>
                <a:spcPct val="80000"/>
              </a:lnSpc>
              <a:buFont typeface="Wingdings 2" pitchFamily="18" charset="2"/>
              <a:buAutoNum type="arabicPeriod" startAt="3"/>
            </a:pPr>
            <a:r>
              <a:rPr lang="en-US" sz="1400" smtClean="0"/>
              <a:t>The Second Battle of the Marne was:</a:t>
            </a:r>
          </a:p>
          <a:p>
            <a:pPr marL="990600" lvl="1" indent="-533400">
              <a:lnSpc>
                <a:spcPct val="80000"/>
              </a:lnSpc>
              <a:buFont typeface="Wingdings 2" pitchFamily="18" charset="2"/>
              <a:buAutoNum type="alphaLcPeriod"/>
            </a:pPr>
            <a:r>
              <a:rPr lang="en-US" sz="1200" smtClean="0"/>
              <a:t>Germany's final effort to win the war</a:t>
            </a:r>
          </a:p>
          <a:p>
            <a:pPr marL="990600" lvl="1" indent="-533400">
              <a:lnSpc>
                <a:spcPct val="80000"/>
              </a:lnSpc>
              <a:buFont typeface="Wingdings 2" pitchFamily="18" charset="2"/>
              <a:buAutoNum type="alphaLcPeriod"/>
            </a:pPr>
            <a:r>
              <a:rPr lang="en-US" sz="1200" smtClean="0"/>
              <a:t>The decisive victory Germany had hoped to win</a:t>
            </a:r>
          </a:p>
          <a:p>
            <a:pPr marL="990600" lvl="1" indent="-533400">
              <a:lnSpc>
                <a:spcPct val="80000"/>
              </a:lnSpc>
              <a:buFont typeface="Wingdings 2" pitchFamily="18" charset="2"/>
              <a:buAutoNum type="alphaLcPeriod"/>
            </a:pPr>
            <a:r>
              <a:rPr lang="en-US" sz="1200" smtClean="0"/>
              <a:t>A disaster for the Allies</a:t>
            </a:r>
          </a:p>
          <a:p>
            <a:pPr marL="990600" lvl="1" indent="-533400">
              <a:lnSpc>
                <a:spcPct val="80000"/>
              </a:lnSpc>
              <a:buFont typeface="Wingdings 2" pitchFamily="18" charset="2"/>
              <a:buAutoNum type="alphaLcPeriod"/>
            </a:pPr>
            <a:r>
              <a:rPr lang="en-US" sz="1200" smtClean="0"/>
              <a:t>All of the above</a:t>
            </a:r>
          </a:p>
          <a:p>
            <a:pPr marL="728663" indent="-609600">
              <a:lnSpc>
                <a:spcPct val="80000"/>
              </a:lnSpc>
              <a:buFont typeface="Wingdings 2" pitchFamily="18" charset="2"/>
              <a:buAutoNum type="arabicPeriod" startAt="3"/>
            </a:pPr>
            <a:r>
              <a:rPr lang="en-US" sz="1400" smtClean="0"/>
              <a:t>At the Paris Peace Conference, Clemenceau of France wanted Germany to:</a:t>
            </a:r>
          </a:p>
          <a:p>
            <a:pPr marL="990600" lvl="1" indent="-533400">
              <a:lnSpc>
                <a:spcPct val="80000"/>
              </a:lnSpc>
              <a:buFont typeface="Wingdings 2" pitchFamily="18" charset="2"/>
              <a:buAutoNum type="alphaLcPeriod"/>
            </a:pPr>
            <a:r>
              <a:rPr lang="en-US" sz="1200" smtClean="0"/>
              <a:t>Be demilitarized</a:t>
            </a:r>
          </a:p>
          <a:p>
            <a:pPr marL="990600" lvl="1" indent="-533400">
              <a:lnSpc>
                <a:spcPct val="80000"/>
              </a:lnSpc>
              <a:buFont typeface="Wingdings 2" pitchFamily="18" charset="2"/>
              <a:buAutoNum type="alphaLcPeriod"/>
            </a:pPr>
            <a:r>
              <a:rPr lang="en-US" sz="1200" smtClean="0"/>
              <a:t>Pay heavy reparations</a:t>
            </a:r>
          </a:p>
          <a:p>
            <a:pPr marL="990600" lvl="1" indent="-533400">
              <a:lnSpc>
                <a:spcPct val="80000"/>
              </a:lnSpc>
              <a:buFont typeface="Wingdings 2" pitchFamily="18" charset="2"/>
              <a:buAutoNum type="alphaLcPeriod"/>
            </a:pPr>
            <a:r>
              <a:rPr lang="en-US" sz="1200" smtClean="0"/>
              <a:t>Both A and B</a:t>
            </a:r>
          </a:p>
          <a:p>
            <a:pPr marL="990600" lvl="1" indent="-533400">
              <a:lnSpc>
                <a:spcPct val="80000"/>
              </a:lnSpc>
              <a:buFont typeface="Wingdings 2" pitchFamily="18" charset="2"/>
              <a:buAutoNum type="alphaLcPeriod"/>
            </a:pPr>
            <a:r>
              <a:rPr lang="en-US" sz="1200" smtClean="0"/>
              <a:t>Neither A nor B</a:t>
            </a:r>
          </a:p>
          <a:p>
            <a:pPr marL="728663" indent="-609600">
              <a:lnSpc>
                <a:spcPct val="80000"/>
              </a:lnSpc>
              <a:buFont typeface="Wingdings 2" pitchFamily="18" charset="2"/>
              <a:buAutoNum type="arabicPeriod" startAt="3"/>
            </a:pPr>
            <a:endParaRPr lang="en-US" sz="1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Outline</a:t>
            </a:r>
            <a:endParaRPr lang="en-US" dirty="0">
              <a:solidFill>
                <a:schemeClr val="accent1">
                  <a:satMod val="150000"/>
                </a:schemeClr>
              </a:solidFill>
            </a:endParaRPr>
          </a:p>
        </p:txBody>
      </p:sp>
      <p:sp>
        <p:nvSpPr>
          <p:cNvPr id="14338" name="Content Placeholder 2"/>
          <p:cNvSpPr>
            <a:spLocks noGrp="1"/>
          </p:cNvSpPr>
          <p:nvPr>
            <p:ph idx="1"/>
          </p:nvPr>
        </p:nvSpPr>
        <p:spPr/>
        <p:txBody>
          <a:bodyPr/>
          <a:lstStyle/>
          <a:p>
            <a:pPr algn="ctr" eaLnBrk="1" hangingPunct="1"/>
            <a:endParaRPr lang="en-US" smtClean="0"/>
          </a:p>
          <a:p>
            <a:pPr algn="ctr" eaLnBrk="1" hangingPunct="1"/>
            <a:r>
              <a:rPr lang="en-US" smtClean="0"/>
              <a:t>The Road to World War I</a:t>
            </a:r>
          </a:p>
          <a:p>
            <a:pPr algn="ctr" eaLnBrk="1" hangingPunct="1"/>
            <a:r>
              <a:rPr lang="en-US" smtClean="0"/>
              <a:t>The War</a:t>
            </a:r>
          </a:p>
          <a:p>
            <a:pPr algn="ctr" eaLnBrk="1" hangingPunct="1"/>
            <a:r>
              <a:rPr lang="en-US" smtClean="0"/>
              <a:t>War and Revolution</a:t>
            </a:r>
          </a:p>
          <a:p>
            <a:pPr algn="ctr" eaLnBrk="1" hangingPunct="1"/>
            <a:r>
              <a:rPr lang="en-US" smtClean="0"/>
              <a:t>The Peace Settlement</a:t>
            </a:r>
          </a:p>
          <a:p>
            <a:pPr algn="ctr" eaLnBrk="1" hangingPunct="1"/>
            <a:r>
              <a:rPr lang="en-US" smtClean="0"/>
              <a:t>Conclusion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WHAT, WHERE, WHEN, WHY</a:t>
            </a:r>
            <a:endParaRPr lang="en-US" dirty="0">
              <a:solidFill>
                <a:schemeClr val="accent1">
                  <a:satMod val="150000"/>
                </a:schemeClr>
              </a:solidFill>
            </a:endParaRPr>
          </a:p>
        </p:txBody>
      </p:sp>
      <p:pic>
        <p:nvPicPr>
          <p:cNvPr id="15362" name="Content Placeholder 4" descr="GreatPowersAlliances1914.jpg"/>
          <p:cNvPicPr>
            <a:picLocks noGrp="1" noChangeAspect="1"/>
          </p:cNvPicPr>
          <p:nvPr>
            <p:ph idx="1"/>
          </p:nvPr>
        </p:nvPicPr>
        <p:blipFill>
          <a:blip r:embed="rId2"/>
          <a:srcRect/>
          <a:stretch>
            <a:fillRect/>
          </a:stretch>
        </p:blipFill>
        <p:spPr>
          <a:xfrm>
            <a:off x="2971800" y="1905000"/>
            <a:ext cx="5921375" cy="3925888"/>
          </a:xfrm>
        </p:spPr>
      </p:pic>
      <p:sp>
        <p:nvSpPr>
          <p:cNvPr id="15363" name="Text Placeholder 3"/>
          <p:cNvSpPr>
            <a:spLocks noGrp="1"/>
          </p:cNvSpPr>
          <p:nvPr>
            <p:ph type="body" sz="half" idx="2"/>
          </p:nvPr>
        </p:nvSpPr>
        <p:spPr>
          <a:xfrm>
            <a:off x="168275" y="1730375"/>
            <a:ext cx="2574925" cy="4518025"/>
          </a:xfrm>
        </p:spPr>
        <p:txBody>
          <a:bodyPr/>
          <a:lstStyle/>
          <a:p>
            <a:pPr indent="119063" algn="just" eaLnBrk="1" hangingPunct="1">
              <a:lnSpc>
                <a:spcPct val="90000"/>
              </a:lnSpc>
              <a:buFontTx/>
              <a:buChar char="-"/>
            </a:pPr>
            <a:endParaRPr lang="en-US" smtClean="0"/>
          </a:p>
          <a:p>
            <a:pPr indent="119063" algn="just" eaLnBrk="1" hangingPunct="1">
              <a:lnSpc>
                <a:spcPct val="90000"/>
              </a:lnSpc>
              <a:buFontTx/>
              <a:buChar char="-"/>
            </a:pPr>
            <a:r>
              <a:rPr lang="en-US" smtClean="0"/>
              <a:t>June 28, 1914, Archduke Francis Ferdinand (from Austria) was assassinated in the Bosnian city of Sarajevo, Serbia.</a:t>
            </a:r>
          </a:p>
          <a:p>
            <a:pPr indent="119063" algn="just" eaLnBrk="1" hangingPunct="1">
              <a:lnSpc>
                <a:spcPct val="90000"/>
              </a:lnSpc>
              <a:buFontTx/>
              <a:buChar char="-"/>
            </a:pPr>
            <a:r>
              <a:rPr lang="en-US" smtClean="0"/>
              <a:t> Slavic minorities in the Balkans still dreamed of creating their own national state.</a:t>
            </a:r>
          </a:p>
          <a:p>
            <a:pPr indent="119063" algn="just" eaLnBrk="1" hangingPunct="1">
              <a:lnSpc>
                <a:spcPct val="90000"/>
              </a:lnSpc>
              <a:buFontTx/>
              <a:buChar char="-"/>
            </a:pPr>
            <a:r>
              <a:rPr lang="en-US" smtClean="0"/>
              <a:t>Nationalism, militarism and internal dissent. </a:t>
            </a:r>
          </a:p>
          <a:p>
            <a:pPr indent="119063" algn="just" eaLnBrk="1" hangingPunct="1">
              <a:lnSpc>
                <a:spcPct val="90000"/>
              </a:lnSpc>
              <a:buFontTx/>
              <a:buChar char="-"/>
            </a:pPr>
            <a:r>
              <a:rPr lang="en-US" smtClean="0"/>
              <a:t> System of nation-states that had emerged in Europe in the second-half of the nineteenth century led not to cooperation but to competition. Rivalries over colonial and commercial interests intensified during an era of frenzied imperialist expansion, and the creation of two loose alliances (Germany, Austria and Italy, and France, Great Britain and Russia).</a:t>
            </a:r>
          </a:p>
        </p:txBody>
      </p:sp>
      <p:sp>
        <p:nvSpPr>
          <p:cNvPr id="15364" name="TextBox 5"/>
          <p:cNvSpPr txBox="1">
            <a:spLocks noChangeArrowheads="1"/>
          </p:cNvSpPr>
          <p:nvPr/>
        </p:nvSpPr>
        <p:spPr bwMode="auto">
          <a:xfrm>
            <a:off x="3048000" y="5334000"/>
            <a:ext cx="5715000" cy="381000"/>
          </a:xfrm>
          <a:prstGeom prst="rect">
            <a:avLst/>
          </a:prstGeom>
          <a:solidFill>
            <a:schemeClr val="bg1"/>
          </a:solidFill>
          <a:ln w="9525">
            <a:noFill/>
            <a:miter lim="800000"/>
            <a:headEnd/>
            <a:tailEnd/>
          </a:ln>
        </p:spPr>
        <p:txBody>
          <a:bodyPr>
            <a:spAutoFit/>
          </a:bodyPr>
          <a:lstStyle/>
          <a:p>
            <a:r>
              <a:rPr lang="en-US" sz="900" b="1">
                <a:solidFill>
                  <a:srgbClr val="FF0000"/>
                </a:solidFill>
                <a:latin typeface="Corbel" pitchFamily="34" charset="0"/>
              </a:rPr>
              <a:t>Europe in  1914</a:t>
            </a:r>
            <a:r>
              <a:rPr lang="en-US" sz="900">
                <a:latin typeface="Corbel" pitchFamily="34" charset="0"/>
              </a:rPr>
              <a:t>. By this time, Russia sought to bolster fellows Slavs in Serbia, whereas Austria-Hungary was intent on increasing its power in the Balkans and thwarting Serbia’s ambitions. </a:t>
            </a:r>
          </a:p>
        </p:txBody>
      </p:sp>
      <p:sp>
        <p:nvSpPr>
          <p:cNvPr id="7" name="TextBox 6"/>
          <p:cNvSpPr txBox="1"/>
          <p:nvPr/>
        </p:nvSpPr>
        <p:spPr>
          <a:xfrm>
            <a:off x="5867400" y="685800"/>
            <a:ext cx="3048000" cy="64633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r" fontAlgn="auto">
              <a:spcBef>
                <a:spcPts val="0"/>
              </a:spcBef>
              <a:spcAft>
                <a:spcPts val="0"/>
              </a:spcAft>
              <a:defRPr/>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1914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1251062"/>
          </a:xfrm>
        </p:spPr>
        <p:txBody>
          <a:bodyPr/>
          <a:lstStyle/>
          <a:p>
            <a:pPr algn="ctr" eaLnBrk="1" fontAlgn="auto" hangingPunct="1">
              <a:spcAft>
                <a:spcPts val="0"/>
              </a:spcAft>
              <a:defRPr/>
            </a:pPr>
            <a:r>
              <a:rPr lang="en-US" dirty="0" smtClean="0">
                <a:solidFill>
                  <a:schemeClr val="accent1">
                    <a:satMod val="150000"/>
                  </a:schemeClr>
                </a:solidFill>
              </a:rPr>
              <a:t>Chronology </a:t>
            </a:r>
            <a:endParaRPr lang="en-US" dirty="0">
              <a:solidFill>
                <a:schemeClr val="accent1">
                  <a:satMod val="150000"/>
                </a:schemeClr>
              </a:solidFill>
            </a:endParaRPr>
          </a:p>
        </p:txBody>
      </p:sp>
      <p:sp>
        <p:nvSpPr>
          <p:cNvPr id="16386" name="Content Placeholder 3"/>
          <p:cNvSpPr>
            <a:spLocks noGrp="1"/>
          </p:cNvSpPr>
          <p:nvPr>
            <p:ph sz="half" idx="2"/>
          </p:nvPr>
        </p:nvSpPr>
        <p:spPr>
          <a:xfrm>
            <a:off x="609600" y="2057400"/>
            <a:ext cx="8382000" cy="4648200"/>
          </a:xfrm>
        </p:spPr>
        <p:txBody>
          <a:bodyPr/>
          <a:lstStyle/>
          <a:p>
            <a:pPr eaLnBrk="1" hangingPunct="1"/>
            <a:r>
              <a:rPr lang="en-US" smtClean="0"/>
              <a:t>Assassination of Archduke Francis Ferdinand              June 28</a:t>
            </a:r>
          </a:p>
          <a:p>
            <a:pPr eaLnBrk="1" hangingPunct="1"/>
            <a:r>
              <a:rPr lang="en-US" smtClean="0"/>
              <a:t>Austria’s ultimatum to Serbia                                                July 23</a:t>
            </a:r>
          </a:p>
          <a:p>
            <a:pPr eaLnBrk="1" hangingPunct="1"/>
            <a:r>
              <a:rPr lang="en-US" smtClean="0"/>
              <a:t>Austria declares war on Serbia                                             July 28</a:t>
            </a:r>
          </a:p>
          <a:p>
            <a:pPr eaLnBrk="1" hangingPunct="1"/>
            <a:r>
              <a:rPr lang="en-US" smtClean="0"/>
              <a:t>Russia mobilizes                                                                          July 29</a:t>
            </a:r>
          </a:p>
          <a:p>
            <a:pPr eaLnBrk="1" hangingPunct="1"/>
            <a:r>
              <a:rPr lang="en-US" smtClean="0"/>
              <a:t>German ultimatum to Russia                                                 July 31</a:t>
            </a:r>
          </a:p>
          <a:p>
            <a:pPr eaLnBrk="1" hangingPunct="1"/>
            <a:r>
              <a:rPr lang="en-US" smtClean="0"/>
              <a:t>Germany declares war on Russia                                     August 1</a:t>
            </a:r>
          </a:p>
          <a:p>
            <a:pPr eaLnBrk="1" hangingPunct="1"/>
            <a:r>
              <a:rPr lang="en-US" smtClean="0"/>
              <a:t>Germany declares war on France                                    August 3</a:t>
            </a:r>
          </a:p>
          <a:p>
            <a:pPr eaLnBrk="1" hangingPunct="1"/>
            <a:r>
              <a:rPr lang="en-US" smtClean="0"/>
              <a:t>German troops invade Belgium                                       August 4</a:t>
            </a:r>
          </a:p>
          <a:p>
            <a:pPr eaLnBrk="1" hangingPunct="1"/>
            <a:r>
              <a:rPr lang="en-US" smtClean="0"/>
              <a:t>Great Britain declares war on Germany                        August 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en-US" dirty="0" smtClean="0">
                <a:solidFill>
                  <a:schemeClr val="accent1">
                    <a:satMod val="150000"/>
                  </a:schemeClr>
                </a:solidFill>
              </a:rPr>
              <a:t>"Speak softly and carry a big stick; you will go far.”</a:t>
            </a:r>
            <a:endParaRPr lang="en-US" dirty="0">
              <a:solidFill>
                <a:schemeClr val="accent1">
                  <a:satMod val="150000"/>
                </a:schemeClr>
              </a:solidFill>
            </a:endParaRPr>
          </a:p>
        </p:txBody>
      </p:sp>
      <p:sp>
        <p:nvSpPr>
          <p:cNvPr id="17410" name="Text Placeholder 2"/>
          <p:cNvSpPr>
            <a:spLocks noGrp="1"/>
          </p:cNvSpPr>
          <p:nvPr>
            <p:ph type="body" idx="1"/>
          </p:nvPr>
        </p:nvSpPr>
        <p:spPr>
          <a:xfrm>
            <a:off x="741363" y="1828800"/>
            <a:ext cx="8021637" cy="685800"/>
          </a:xfrm>
        </p:spPr>
        <p:txBody>
          <a:bodyPr/>
          <a:lstStyle/>
          <a:p>
            <a:pPr algn="r" eaLnBrk="1" hangingPunct="1"/>
            <a:r>
              <a:rPr lang="en-US" smtClean="0"/>
              <a:t>- Theodore Roosevelt, April 1903</a:t>
            </a:r>
          </a:p>
        </p:txBody>
      </p:sp>
      <p:pic>
        <p:nvPicPr>
          <p:cNvPr id="17411" name="Picture 2" descr="http://www.fastforwardblog.com/wp-content/photos/world_war_1_recruiting_poster.jpg"/>
          <p:cNvPicPr>
            <a:picLocks noChangeAspect="1" noChangeArrowheads="1"/>
          </p:cNvPicPr>
          <p:nvPr/>
        </p:nvPicPr>
        <p:blipFill>
          <a:blip r:embed="rId2"/>
          <a:srcRect/>
          <a:stretch>
            <a:fillRect/>
          </a:stretch>
        </p:blipFill>
        <p:spPr bwMode="auto">
          <a:xfrm>
            <a:off x="1752600" y="2819400"/>
            <a:ext cx="2895600" cy="3854450"/>
          </a:xfrm>
          <a:prstGeom prst="rect">
            <a:avLst/>
          </a:prstGeom>
          <a:noFill/>
          <a:ln w="9525">
            <a:noFill/>
            <a:miter lim="800000"/>
            <a:headEnd/>
            <a:tailEnd/>
          </a:ln>
        </p:spPr>
      </p:pic>
      <p:pic>
        <p:nvPicPr>
          <p:cNvPr id="17412" name="Picture 4" descr="http://www.old-picture.com/american-history-1900-1930s/pictures/Protection-against.jpg"/>
          <p:cNvPicPr>
            <a:picLocks noChangeAspect="1" noChangeArrowheads="1"/>
          </p:cNvPicPr>
          <p:nvPr/>
        </p:nvPicPr>
        <p:blipFill>
          <a:blip r:embed="rId3"/>
          <a:srcRect/>
          <a:stretch>
            <a:fillRect/>
          </a:stretch>
        </p:blipFill>
        <p:spPr bwMode="auto">
          <a:xfrm>
            <a:off x="4648200" y="2819400"/>
            <a:ext cx="26670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en-US" dirty="0" smtClean="0">
                <a:solidFill>
                  <a:schemeClr val="accent1">
                    <a:satMod val="150000"/>
                  </a:schemeClr>
                </a:solidFill>
              </a:rPr>
              <a:t>The excitement of War</a:t>
            </a:r>
            <a:endParaRPr lang="en-US" dirty="0">
              <a:solidFill>
                <a:schemeClr val="accent1">
                  <a:satMod val="150000"/>
                </a:schemeClr>
              </a:solidFill>
            </a:endParaRPr>
          </a:p>
        </p:txBody>
      </p:sp>
      <p:sp>
        <p:nvSpPr>
          <p:cNvPr id="18434" name="Text Placeholder 2"/>
          <p:cNvSpPr>
            <a:spLocks noGrp="1"/>
          </p:cNvSpPr>
          <p:nvPr>
            <p:ph type="body" idx="1"/>
          </p:nvPr>
        </p:nvSpPr>
        <p:spPr>
          <a:xfrm>
            <a:off x="741363" y="1828800"/>
            <a:ext cx="8021637" cy="685800"/>
          </a:xfrm>
        </p:spPr>
        <p:txBody>
          <a:bodyPr/>
          <a:lstStyle/>
          <a:p>
            <a:pPr algn="r" eaLnBrk="1" hangingPunct="1"/>
            <a:r>
              <a:rPr lang="en-US" smtClean="0"/>
              <a:t>Social</a:t>
            </a:r>
          </a:p>
        </p:txBody>
      </p:sp>
      <p:sp>
        <p:nvSpPr>
          <p:cNvPr id="18435" name="TextBox 3"/>
          <p:cNvSpPr txBox="1">
            <a:spLocks noChangeArrowheads="1"/>
          </p:cNvSpPr>
          <p:nvPr/>
        </p:nvSpPr>
        <p:spPr bwMode="auto">
          <a:xfrm>
            <a:off x="457200" y="2667000"/>
            <a:ext cx="8229600" cy="4848225"/>
          </a:xfrm>
          <a:prstGeom prst="rect">
            <a:avLst/>
          </a:prstGeom>
          <a:noFill/>
          <a:ln w="9525">
            <a:noFill/>
            <a:miter lim="800000"/>
            <a:headEnd/>
            <a:tailEnd/>
          </a:ln>
        </p:spPr>
        <p:txBody>
          <a:bodyPr>
            <a:spAutoFit/>
          </a:bodyPr>
          <a:lstStyle/>
          <a:p>
            <a:pPr algn="just">
              <a:buFontTx/>
              <a:buChar char="-"/>
            </a:pPr>
            <a:r>
              <a:rPr lang="en-US" sz="1700">
                <a:latin typeface="Corbel" pitchFamily="34" charset="0"/>
              </a:rPr>
              <a:t>Government propaganda had been successful stirring up national antagonist before the war.</a:t>
            </a:r>
          </a:p>
          <a:p>
            <a:pPr algn="just">
              <a:buFontTx/>
              <a:buChar char="-"/>
            </a:pPr>
            <a:r>
              <a:rPr lang="en-US" sz="1700">
                <a:latin typeface="Corbel" pitchFamily="34" charset="0"/>
              </a:rPr>
              <a:t> Many people thought the Great War was going to be short and it was rightful.</a:t>
            </a:r>
          </a:p>
          <a:p>
            <a:pPr algn="just"/>
            <a:r>
              <a:rPr lang="en-US" sz="1700">
                <a:latin typeface="Corbel" pitchFamily="34" charset="0"/>
              </a:rPr>
              <a:t>- It gave release from humdrum bourgeois existence.</a:t>
            </a:r>
          </a:p>
          <a:p>
            <a:pPr algn="just">
              <a:buFontTx/>
              <a:buChar char="-"/>
            </a:pPr>
            <a:r>
              <a:rPr lang="en-US" sz="1700">
                <a:latin typeface="Corbel" pitchFamily="34" charset="0"/>
              </a:rPr>
              <a:t>Millions abandoned their petty preoccupations with material life , riding the nation of selfishness and sparking a national rebirth based on self-sacrifice, heroism, and nobility.</a:t>
            </a:r>
          </a:p>
          <a:p>
            <a:pPr algn="just">
              <a:buFontTx/>
              <a:buChar char="-"/>
            </a:pPr>
            <a:r>
              <a:rPr lang="en-US" sz="1700">
                <a:latin typeface="Corbel" pitchFamily="34" charset="0"/>
              </a:rPr>
              <a:t> It brought an end to unemployment for all the social classes.</a:t>
            </a:r>
          </a:p>
          <a:p>
            <a:pPr algn="just">
              <a:buFontTx/>
              <a:buChar char="-"/>
            </a:pPr>
            <a:r>
              <a:rPr lang="en-US" sz="1700">
                <a:latin typeface="Corbel" pitchFamily="34" charset="0"/>
              </a:rPr>
              <a:t>The enthusiastic patriotism of workers was soon rewarded with a greater acceptance of trade unions. </a:t>
            </a:r>
          </a:p>
          <a:p>
            <a:pPr algn="just">
              <a:buFontTx/>
              <a:buChar char="-"/>
            </a:pPr>
            <a:r>
              <a:rPr lang="en-US" sz="1700">
                <a:latin typeface="Corbel" pitchFamily="34" charset="0"/>
              </a:rPr>
              <a:t> Women were called on to take over jobs and responsibilities that had not been open to them before.</a:t>
            </a:r>
          </a:p>
          <a:p>
            <a:pPr algn="just">
              <a:buFontTx/>
              <a:buChar char="-"/>
            </a:pPr>
            <a:r>
              <a:rPr lang="en-US" sz="1700">
                <a:latin typeface="Corbel" pitchFamily="34" charset="0"/>
              </a:rPr>
              <a:t>French government passed a law in July 1915 that established a minimum wage for women. </a:t>
            </a:r>
          </a:p>
          <a:p>
            <a:pPr algn="just">
              <a:buFontTx/>
              <a:buChar char="-"/>
            </a:pPr>
            <a:r>
              <a:rPr lang="en-US" sz="1700">
                <a:latin typeface="Corbel" pitchFamily="34" charset="0"/>
              </a:rPr>
              <a:t>Also women gained the right to vote in countries such as Germany, Austria and Britain after the war.</a:t>
            </a:r>
          </a:p>
          <a:p>
            <a:pPr>
              <a:buFontTx/>
              <a:buChar char="-"/>
            </a:pPr>
            <a:endParaRPr lang="en-US">
              <a:latin typeface="Corbel" pitchFamily="34" charset="0"/>
            </a:endParaRPr>
          </a:p>
          <a:p>
            <a:pPr>
              <a:buFontTx/>
              <a:buChar char="-"/>
            </a:pPr>
            <a:endParaRPr lang="en-US">
              <a:latin typeface="Corbel" pitchFamily="34" charset="0"/>
            </a:endParaRPr>
          </a:p>
          <a:p>
            <a:endParaRPr lang="en-US">
              <a:latin typeface="Corbe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5400" dirty="0" smtClean="0">
                <a:solidFill>
                  <a:schemeClr val="accent1">
                    <a:satMod val="150000"/>
                  </a:schemeClr>
                </a:solidFill>
              </a:rPr>
              <a:t>Political</a:t>
            </a:r>
            <a:endParaRPr lang="en-US" sz="5400" dirty="0">
              <a:solidFill>
                <a:schemeClr val="accent1">
                  <a:satMod val="150000"/>
                </a:schemeClr>
              </a:solidFill>
            </a:endParaRPr>
          </a:p>
        </p:txBody>
      </p:sp>
      <p:sp>
        <p:nvSpPr>
          <p:cNvPr id="19458" name="Text Placeholder 3"/>
          <p:cNvSpPr>
            <a:spLocks noGrp="1"/>
          </p:cNvSpPr>
          <p:nvPr>
            <p:ph type="body" sz="half" idx="2"/>
          </p:nvPr>
        </p:nvSpPr>
        <p:spPr>
          <a:xfrm>
            <a:off x="152400" y="1524000"/>
            <a:ext cx="7985125" cy="4572000"/>
          </a:xfrm>
        </p:spPr>
        <p:txBody>
          <a:bodyPr/>
          <a:lstStyle/>
          <a:p>
            <a:pPr eaLnBrk="1" hangingPunct="1">
              <a:buFontTx/>
              <a:buChar char="-"/>
            </a:pPr>
            <a:r>
              <a:rPr lang="en-US" smtClean="0"/>
              <a:t>Domestic differences were temporarily shelved in the midst of war fever at the beginning.</a:t>
            </a:r>
          </a:p>
          <a:p>
            <a:pPr eaLnBrk="1" hangingPunct="1">
              <a:buFontTx/>
              <a:buChar char="-"/>
            </a:pPr>
            <a:r>
              <a:rPr lang="en-US" smtClean="0"/>
              <a:t>As the Great War dragged on and both casualties and privations worsened, internal dissatisfaction replaced the patriotic enthusiasm.</a:t>
            </a:r>
          </a:p>
          <a:p>
            <a:pPr eaLnBrk="1" hangingPunct="1">
              <a:buFontTx/>
              <a:buChar char="-"/>
            </a:pPr>
            <a:r>
              <a:rPr lang="en-US" smtClean="0"/>
              <a:t> In 1916-17, liberals and socialists came in conflict.</a:t>
            </a:r>
          </a:p>
          <a:p>
            <a:pPr lvl="1" eaLnBrk="1" hangingPunct="1">
              <a:buFontTx/>
              <a:buChar char="-"/>
            </a:pPr>
            <a:r>
              <a:rPr lang="en-US" smtClean="0"/>
              <a:t>Liberals in both Germany and Britain sponsored peace resolutions. </a:t>
            </a:r>
          </a:p>
          <a:p>
            <a:pPr eaLnBrk="1" hangingPunct="1">
              <a:buFontTx/>
              <a:buChar char="-"/>
            </a:pPr>
            <a:r>
              <a:rPr lang="en-US" smtClean="0"/>
              <a:t>Czech leaders in the Austrian Empire openly called for an independent democratic Czech state.</a:t>
            </a:r>
          </a:p>
          <a:p>
            <a:pPr eaLnBrk="1" hangingPunct="1">
              <a:buFontTx/>
              <a:buChar char="-"/>
            </a:pPr>
            <a:r>
              <a:rPr lang="en-US" smtClean="0"/>
              <a:t> War governments tried to fight against the oppositions too, leading to authoritarian states to rely on force to subdue their population .</a:t>
            </a:r>
          </a:p>
          <a:p>
            <a:pPr eaLnBrk="1" hangingPunct="1">
              <a:buFontTx/>
              <a:buChar char="-"/>
            </a:pPr>
            <a:r>
              <a:rPr lang="en-US" smtClean="0"/>
              <a:t> Countries now sought for revolutions to stop the war, and so forth. </a:t>
            </a:r>
          </a:p>
        </p:txBody>
      </p:sp>
      <p:pic>
        <p:nvPicPr>
          <p:cNvPr id="19459" name="Picture 5" descr="worldwar1"/>
          <p:cNvPicPr>
            <a:picLocks noChangeAspect="1" noChangeArrowheads="1"/>
          </p:cNvPicPr>
          <p:nvPr/>
        </p:nvPicPr>
        <p:blipFill>
          <a:blip r:embed="rId2"/>
          <a:srcRect/>
          <a:stretch>
            <a:fillRect/>
          </a:stretch>
        </p:blipFill>
        <p:spPr bwMode="auto">
          <a:xfrm>
            <a:off x="457200" y="3657600"/>
            <a:ext cx="4038600" cy="2835275"/>
          </a:xfrm>
          <a:prstGeom prst="rect">
            <a:avLst/>
          </a:prstGeom>
          <a:noFill/>
          <a:ln w="9525">
            <a:noFill/>
            <a:miter lim="800000"/>
            <a:headEnd/>
            <a:tailEnd/>
          </a:ln>
        </p:spPr>
      </p:pic>
      <p:sp>
        <p:nvSpPr>
          <p:cNvPr id="19460" name="Text Box 7"/>
          <p:cNvSpPr txBox="1">
            <a:spLocks noChangeArrowheads="1"/>
          </p:cNvSpPr>
          <p:nvPr/>
        </p:nvSpPr>
        <p:spPr bwMode="auto">
          <a:xfrm>
            <a:off x="4572000" y="3733800"/>
            <a:ext cx="4191000" cy="2281238"/>
          </a:xfrm>
          <a:prstGeom prst="rect">
            <a:avLst/>
          </a:prstGeom>
          <a:noFill/>
          <a:ln w="9525">
            <a:noFill/>
            <a:miter lim="800000"/>
            <a:headEnd/>
            <a:tailEnd/>
          </a:ln>
        </p:spPr>
        <p:txBody>
          <a:bodyPr>
            <a:spAutoFit/>
          </a:bodyPr>
          <a:lstStyle/>
          <a:p>
            <a:pPr algn="ctr">
              <a:spcBef>
                <a:spcPct val="50000"/>
              </a:spcBef>
            </a:pPr>
            <a:r>
              <a:rPr lang="en-US" b="1" u="sng">
                <a:solidFill>
                  <a:schemeClr val="accent1"/>
                </a:solidFill>
                <a:latin typeface="Corbel" pitchFamily="34" charset="0"/>
              </a:rPr>
              <a:t>Revolution in Russia</a:t>
            </a:r>
          </a:p>
          <a:p>
            <a:pPr>
              <a:spcBef>
                <a:spcPct val="50000"/>
              </a:spcBef>
              <a:buFontTx/>
              <a:buChar char="-"/>
            </a:pPr>
            <a:r>
              <a:rPr lang="en-US" sz="1400">
                <a:latin typeface="Corbel" pitchFamily="34" charset="0"/>
              </a:rPr>
              <a:t>The revolutions in Russia in 1917, destroyed the Tsarist autocracy and led to the creation of the Soviet Union. </a:t>
            </a:r>
          </a:p>
          <a:p>
            <a:pPr>
              <a:spcBef>
                <a:spcPct val="50000"/>
              </a:spcBef>
              <a:buFontTx/>
              <a:buChar char="-"/>
            </a:pPr>
            <a:r>
              <a:rPr lang="en-US" sz="1400">
                <a:latin typeface="Corbel" pitchFamily="34" charset="0"/>
              </a:rPr>
              <a:t> In the first revolution in February 1917, the Czar was deposed and replaced with the Provisional government, and in the second revolution in October the Provisional Government was removed and replaced with a Bolshevik (Communist) government.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a:defRPr/>
            </a:pPr>
            <a:r>
              <a:rPr lang="en-US" sz="4100" smtClean="0"/>
              <a:t>Chronology</a:t>
            </a:r>
            <a:br>
              <a:rPr lang="en-US" sz="4100" smtClean="0"/>
            </a:br>
            <a:r>
              <a:rPr lang="en-US" sz="4100" smtClean="0"/>
              <a:t>Russian Revolution</a:t>
            </a:r>
          </a:p>
        </p:txBody>
      </p:sp>
      <p:sp>
        <p:nvSpPr>
          <p:cNvPr id="20482" name="Rectangle 3"/>
          <p:cNvSpPr>
            <a:spLocks noGrp="1"/>
          </p:cNvSpPr>
          <p:nvPr>
            <p:ph type="body" idx="1"/>
          </p:nvPr>
        </p:nvSpPr>
        <p:spPr/>
        <p:txBody>
          <a:bodyPr/>
          <a:lstStyle/>
          <a:p>
            <a:pPr>
              <a:lnSpc>
                <a:spcPct val="90000"/>
              </a:lnSpc>
            </a:pPr>
            <a:r>
              <a:rPr lang="en-US" sz="2400" smtClean="0"/>
              <a:t>March of women in Petrograd                                                  </a:t>
            </a:r>
            <a:r>
              <a:rPr lang="en-US" sz="2000" smtClean="0"/>
              <a:t>March 8</a:t>
            </a:r>
            <a:r>
              <a:rPr lang="en-US" sz="2400" smtClean="0"/>
              <a:t> </a:t>
            </a:r>
          </a:p>
          <a:p>
            <a:pPr>
              <a:lnSpc>
                <a:spcPct val="90000"/>
              </a:lnSpc>
            </a:pPr>
            <a:r>
              <a:rPr lang="en-US" sz="2400" smtClean="0"/>
              <a:t>General strike in Petrograd                                                      </a:t>
            </a:r>
            <a:r>
              <a:rPr lang="en-US" sz="2000" smtClean="0"/>
              <a:t>March 10</a:t>
            </a:r>
          </a:p>
          <a:p>
            <a:pPr>
              <a:lnSpc>
                <a:spcPct val="90000"/>
              </a:lnSpc>
            </a:pPr>
            <a:r>
              <a:rPr lang="en-US" sz="2400" smtClean="0"/>
              <a:t>Establishment of provisional government                         </a:t>
            </a:r>
            <a:r>
              <a:rPr lang="en-US" sz="2000" smtClean="0"/>
              <a:t>March 15</a:t>
            </a:r>
          </a:p>
          <a:p>
            <a:pPr>
              <a:lnSpc>
                <a:spcPct val="90000"/>
              </a:lnSpc>
            </a:pPr>
            <a:r>
              <a:rPr lang="en-US" sz="2400" smtClean="0"/>
              <a:t>Tsar abdicates                                                                                </a:t>
            </a:r>
            <a:r>
              <a:rPr lang="en-US" sz="2000" smtClean="0"/>
              <a:t>March 15</a:t>
            </a:r>
          </a:p>
          <a:p>
            <a:pPr>
              <a:lnSpc>
                <a:spcPct val="90000"/>
              </a:lnSpc>
            </a:pPr>
            <a:r>
              <a:rPr lang="en-US" sz="2400" smtClean="0"/>
              <a:t>Formation of Petrograd soviet                                                   </a:t>
            </a:r>
            <a:r>
              <a:rPr lang="en-US" sz="2000" smtClean="0"/>
              <a:t> March</a:t>
            </a:r>
            <a:r>
              <a:rPr lang="en-US" sz="2400" smtClean="0"/>
              <a:t>  </a:t>
            </a:r>
          </a:p>
          <a:p>
            <a:pPr>
              <a:lnSpc>
                <a:spcPct val="90000"/>
              </a:lnSpc>
            </a:pPr>
            <a:r>
              <a:rPr lang="en-US" sz="2400" smtClean="0"/>
              <a:t>Lenin arrives in Russia                                                                     </a:t>
            </a:r>
            <a:r>
              <a:rPr lang="en-US" sz="2000" smtClean="0"/>
              <a:t>April 3</a:t>
            </a:r>
          </a:p>
          <a:p>
            <a:pPr>
              <a:lnSpc>
                <a:spcPct val="90000"/>
              </a:lnSpc>
            </a:pPr>
            <a:r>
              <a:rPr lang="en-US" sz="2400" smtClean="0"/>
              <a:t>Lenin’s “April Theses”                                                                   </a:t>
            </a:r>
            <a:r>
              <a:rPr lang="en-US" sz="2000" smtClean="0"/>
              <a:t>April 20</a:t>
            </a:r>
          </a:p>
          <a:p>
            <a:pPr>
              <a:lnSpc>
                <a:spcPct val="90000"/>
              </a:lnSpc>
            </a:pPr>
            <a:r>
              <a:rPr lang="en-US" sz="2400" smtClean="0"/>
              <a:t>Failed attempt to overthrow provisional government        </a:t>
            </a:r>
            <a:r>
              <a:rPr lang="en-US" sz="2000" smtClean="0"/>
              <a:t>  July</a:t>
            </a:r>
          </a:p>
          <a:p>
            <a:pPr>
              <a:lnSpc>
                <a:spcPct val="90000"/>
              </a:lnSpc>
            </a:pPr>
            <a:r>
              <a:rPr lang="en-US" sz="2400" smtClean="0"/>
              <a:t>Bolsheviks gain majority in Petrograd Soviet                    </a:t>
            </a:r>
            <a:r>
              <a:rPr lang="en-US" sz="2000" smtClean="0"/>
              <a:t>October</a:t>
            </a:r>
          </a:p>
          <a:p>
            <a:pPr>
              <a:lnSpc>
                <a:spcPct val="90000"/>
              </a:lnSpc>
            </a:pPr>
            <a:r>
              <a:rPr lang="en-US" sz="2400" smtClean="0"/>
              <a:t>Bolsheviks overthrow provisional government                  </a:t>
            </a:r>
            <a:r>
              <a:rPr lang="en-US" sz="2000" smtClean="0"/>
              <a:t>Nov 6-7</a:t>
            </a:r>
          </a:p>
          <a:p>
            <a:pPr>
              <a:lnSpc>
                <a:spcPct val="90000"/>
              </a:lnSpc>
            </a:pPr>
            <a:r>
              <a:rPr lang="en-US" sz="2400" smtClean="0"/>
              <a:t>Lenin disbands Constituent Assembly                          </a:t>
            </a:r>
            <a:r>
              <a:rPr lang="en-US" sz="2000" smtClean="0"/>
              <a:t>January 1918</a:t>
            </a:r>
          </a:p>
          <a:p>
            <a:pPr>
              <a:lnSpc>
                <a:spcPct val="90000"/>
              </a:lnSpc>
            </a:pPr>
            <a:r>
              <a:rPr lang="en-US" sz="2400" smtClean="0"/>
              <a:t>Treaty of Brest-Litovks                                                                 </a:t>
            </a:r>
            <a:r>
              <a:rPr lang="en-US" sz="2000" smtClean="0"/>
              <a:t>March 3</a:t>
            </a:r>
          </a:p>
          <a:p>
            <a:pPr>
              <a:lnSpc>
                <a:spcPct val="90000"/>
              </a:lnSpc>
            </a:pPr>
            <a:r>
              <a:rPr lang="en-US" sz="2400" smtClean="0"/>
              <a:t>Civil War                                                                                  </a:t>
            </a:r>
            <a:r>
              <a:rPr lang="en-US" sz="2000" smtClean="0"/>
              <a:t>          1918-1921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p:cNvSpPr>
          <p:nvPr>
            <p:ph type="title" idx="4294967295"/>
          </p:nvPr>
        </p:nvSpPr>
        <p:spPr bwMode="auto">
          <a:xfrm>
            <a:off x="457200" y="0"/>
            <a:ext cx="8229600" cy="1371600"/>
          </a:xfrm>
          <a:solidFill>
            <a:schemeClr val="tx1"/>
          </a:solidFill>
        </p:spPr>
        <p:txBody>
          <a:bodyPr wrap="square" tIns="45720" bIns="45720" numCol="1" anchorCtr="0" compatLnSpc="1">
            <a:prstTxWarp prst="textNoShape">
              <a:avLst/>
            </a:prstTxWarp>
          </a:bodyPr>
          <a:lstStyle/>
          <a:p>
            <a:pPr algn="ctr">
              <a:defRPr/>
            </a:pPr>
            <a:r>
              <a:rPr lang="en-US" sz="4100" smtClean="0"/>
              <a:t>The Woman’s March in Petrograd</a:t>
            </a:r>
          </a:p>
        </p:txBody>
      </p:sp>
      <p:sp>
        <p:nvSpPr>
          <p:cNvPr id="21506" name="Rectangle 6"/>
          <p:cNvSpPr>
            <a:spLocks noGrp="1"/>
          </p:cNvSpPr>
          <p:nvPr>
            <p:ph type="body" sz="half" idx="4294967295"/>
          </p:nvPr>
        </p:nvSpPr>
        <p:spPr>
          <a:xfrm>
            <a:off x="457200" y="1774825"/>
            <a:ext cx="4038600" cy="4625975"/>
          </a:xfrm>
        </p:spPr>
        <p:txBody>
          <a:bodyPr/>
          <a:lstStyle/>
          <a:p>
            <a:pPr algn="ctr"/>
            <a:r>
              <a:rPr lang="en-US" sz="2400" smtClean="0"/>
              <a:t>After the imposition of bread rationing in Petrograd, ten thousand women engaged in mass demonstrations and demanded “Peace and Bread” for the families of soldiers. This photograph shows the women marching through the streets of Petrograd in March 8, 1917.</a:t>
            </a:r>
          </a:p>
        </p:txBody>
      </p:sp>
      <p:pic>
        <p:nvPicPr>
          <p:cNvPr id="21507" name="Picture 7" descr="petro5a"/>
          <p:cNvPicPr>
            <a:picLocks noChangeAspect="1" noChangeArrowheads="1"/>
          </p:cNvPicPr>
          <p:nvPr>
            <p:ph sz="half" idx="4294967295"/>
          </p:nvPr>
        </p:nvPicPr>
        <p:blipFill>
          <a:blip r:embed="rId2"/>
          <a:srcRect/>
          <a:stretch>
            <a:fillRect/>
          </a:stretch>
        </p:blipFill>
        <p:spPr>
          <a:xfrm>
            <a:off x="4648200" y="2362200"/>
            <a:ext cx="4038600" cy="3275013"/>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286</TotalTime>
  <Words>1390</Words>
  <Application>Microsoft Office PowerPoint</Application>
  <PresentationFormat>On-screen Show (4:3)</PresentationFormat>
  <Paragraphs>120</Paragraphs>
  <Slides>18</Slides>
  <Notes>0</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18</vt:i4>
      </vt:variant>
    </vt:vector>
  </HeadingPairs>
  <TitlesOfParts>
    <vt:vector size="31" baseType="lpstr">
      <vt:lpstr>Arial</vt:lpstr>
      <vt:lpstr>Corbel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AND REVOLUTION</dc:title>
  <dc:creator>Alonso</dc:creator>
  <cp:lastModifiedBy>Cypress Lake High School</cp:lastModifiedBy>
  <cp:revision>26</cp:revision>
  <dcterms:created xsi:type="dcterms:W3CDTF">2009-04-27T18:45:06Z</dcterms:created>
  <dcterms:modified xsi:type="dcterms:W3CDTF">2009-04-29T16:40:28Z</dcterms:modified>
</cp:coreProperties>
</file>