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74" r:id="rId4"/>
    <p:sldId id="273" r:id="rId5"/>
    <p:sldId id="258" r:id="rId6"/>
    <p:sldId id="259" r:id="rId7"/>
    <p:sldId id="272" r:id="rId8"/>
    <p:sldId id="260" r:id="rId9"/>
    <p:sldId id="261" r:id="rId10"/>
    <p:sldId id="276" r:id="rId11"/>
    <p:sldId id="262" r:id="rId12"/>
    <p:sldId id="263" r:id="rId13"/>
    <p:sldId id="264" r:id="rId14"/>
    <p:sldId id="275" r:id="rId15"/>
    <p:sldId id="271" r:id="rId16"/>
    <p:sldId id="26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2B2B2"/>
    <a:srgbClr val="CCFF99"/>
    <a:srgbClr val="003300"/>
    <a:srgbClr val="660066"/>
    <a:srgbClr val="A50021"/>
    <a:srgbClr val="DDDDDD"/>
    <a:srgbClr val="FFFFCC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6194" autoAdjust="0"/>
    <p:restoredTop sz="94660"/>
  </p:normalViewPr>
  <p:slideViewPr>
    <p:cSldViewPr>
      <p:cViewPr varScale="1">
        <p:scale>
          <a:sx n="117" d="100"/>
          <a:sy n="117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04C6-3258-46D6-B3A0-6088CE95DBDA}" type="datetimeFigureOut">
              <a:rPr lang="en-US"/>
              <a:pPr>
                <a:defRPr/>
              </a:pPr>
              <a:t>4/28/09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D5807-9ED5-4EE5-9F94-8F62EB22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B65E-FB4E-45F6-8D4A-0B82C7031B6C}" type="datetimeFigureOut">
              <a:rPr lang="en-US"/>
              <a:pPr>
                <a:defRPr/>
              </a:pPr>
              <a:t>4/28/09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B6E8-CDEB-4758-AEAE-F0996C1ED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8D608-214C-4173-A12B-43469753255D}" type="datetimeFigureOut">
              <a:rPr lang="en-US"/>
              <a:pPr>
                <a:defRPr/>
              </a:pPr>
              <a:t>4/28/09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9255A-268E-4199-897F-1661A6B71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3454-179A-4032-9DF9-791DD170FADC}" type="datetimeFigureOut">
              <a:rPr lang="en-US"/>
              <a:pPr>
                <a:defRPr/>
              </a:pPr>
              <a:t>4/28/09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CC2F-5635-4082-9F7B-520660577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4FF18-6B76-42F4-98E1-2A3200CC4C77}" type="datetimeFigureOut">
              <a:rPr lang="en-US"/>
              <a:pPr>
                <a:defRPr/>
              </a:pPr>
              <a:t>4/28/09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0BD8-0CFD-4A02-882E-488F1455B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FBEA-64EA-466E-B8ED-F61784A02908}" type="datetimeFigureOut">
              <a:rPr lang="en-US"/>
              <a:pPr>
                <a:defRPr/>
              </a:pPr>
              <a:t>4/28/09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1F0AB-2CC1-4A7D-851D-4F335EDD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BEA9B-D40C-4082-AFA0-ADFF035D7BD5}" type="datetimeFigureOut">
              <a:rPr lang="en-US"/>
              <a:pPr>
                <a:defRPr/>
              </a:pPr>
              <a:t>4/28/09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F17F6-FAAB-44E1-9851-3CE920F43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BA79-0CC5-40B3-94BC-80DDCDE40DAA}" type="datetimeFigureOut">
              <a:rPr lang="en-US"/>
              <a:pPr>
                <a:defRPr/>
              </a:pPr>
              <a:t>4/28/09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DDC4-6AA1-486D-8630-291C5281E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84EE-66AB-4F3A-AD37-939386DCAB3F}" type="datetimeFigureOut">
              <a:rPr lang="en-US"/>
              <a:pPr>
                <a:defRPr/>
              </a:pPr>
              <a:t>4/28/09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7FD2-28EB-4629-9739-2A45D1C8E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CA61-67C7-4DE1-B3B6-B333B41C25AE}" type="datetimeFigureOut">
              <a:rPr lang="en-US"/>
              <a:pPr>
                <a:defRPr/>
              </a:pPr>
              <a:t>4/28/09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7739-2858-41E1-AB66-0481C8453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CFE5-261E-4E56-B4A8-3BB73955EB4C}" type="datetimeFigureOut">
              <a:rPr lang="en-US"/>
              <a:pPr>
                <a:defRPr/>
              </a:pPr>
              <a:t>4/28/09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CB8BF-C072-45F3-95EE-D866C3FEB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BC8F46-A2C0-435C-BA4D-6A9FE17A290B}" type="datetimeFigureOut">
              <a:rPr lang="en-US"/>
              <a:pPr>
                <a:defRPr/>
              </a:pPr>
              <a:t>4/28/09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DE7E50-D226-403C-A3E9-0026CE353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audio" Target="file://localhost/Users/muc4god/Music/iTunes/iTunes%20Music/Podcasts/Active%20Word%20Daily%20Audio%20Podcast%20with%20Pastor%20Bob%20Coy/Real%20Right.mp3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5410200" cy="933450"/>
          </a:xfrm>
        </p:spPr>
        <p:txBody>
          <a:bodyPr>
            <a:normAutofit fontScale="90000"/>
          </a:bodyPr>
          <a:lstStyle/>
          <a:p>
            <a:r>
              <a:rPr lang="en-US" sz="2800" b="1" smtClean="0">
                <a:latin typeface="Imprint MT Shadow" pitchFamily="82" charset="0"/>
              </a:rPr>
              <a:t>Chapter Twenty One</a:t>
            </a:r>
            <a:r>
              <a:rPr lang="en-US" sz="2800" smtClean="0">
                <a:latin typeface="Imprint MT Shadow" pitchFamily="82" charset="0"/>
              </a:rPr>
              <a:t/>
            </a:r>
            <a:br>
              <a:rPr lang="en-US" sz="2800" smtClean="0">
                <a:latin typeface="Imprint MT Shadow" pitchFamily="82" charset="0"/>
              </a:rPr>
            </a:br>
            <a:r>
              <a:rPr lang="en-US" sz="2800" smtClean="0">
                <a:latin typeface="Imprint MT Shadow" pitchFamily="82" charset="0"/>
              </a:rPr>
              <a:t>1815-1850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705600" cy="2438400"/>
          </a:xfrm>
        </p:spPr>
        <p:txBody>
          <a:bodyPr/>
          <a:lstStyle/>
          <a:p>
            <a:r>
              <a:rPr lang="en-US" sz="4800" b="1" smtClean="0">
                <a:solidFill>
                  <a:srgbClr val="C00000"/>
                </a:solidFill>
                <a:latin typeface="Imprint MT Shadow" pitchFamily="82" charset="0"/>
              </a:rPr>
              <a:t>Reaction, Revolution, </a:t>
            </a:r>
          </a:p>
          <a:p>
            <a:r>
              <a:rPr lang="en-US" sz="4800" b="1" smtClean="0">
                <a:solidFill>
                  <a:srgbClr val="C00000"/>
                </a:solidFill>
                <a:latin typeface="Imprint MT Shadow" pitchFamily="82" charset="0"/>
              </a:rPr>
              <a:t>and </a:t>
            </a:r>
          </a:p>
          <a:p>
            <a:r>
              <a:rPr lang="en-US" sz="4800" b="1" smtClean="0">
                <a:solidFill>
                  <a:srgbClr val="C00000"/>
                </a:solidFill>
                <a:latin typeface="Imprint MT Shadow" pitchFamily="82" charset="0"/>
              </a:rPr>
              <a:t>Romanticism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5638800"/>
            <a:ext cx="2667000" cy="70485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>
              <a:lnSpc>
                <a:spcPct val="90000"/>
              </a:lnSpc>
            </a:pPr>
            <a:endParaRPr lang="en-US" sz="2200">
              <a:latin typeface="Pegasus"/>
            </a:endParaRPr>
          </a:p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rgbClr val="FAC090"/>
                </a:solidFill>
                <a:latin typeface="Imprint MT Shadow" pitchFamily="82" charset="0"/>
              </a:rPr>
              <a:t>Lauren Genta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gradFill rotWithShape="0">
          <a:gsLst>
            <a:gs pos="0">
              <a:srgbClr val="A50021"/>
            </a:gs>
            <a:gs pos="100000">
              <a:srgbClr val="6600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648200" cy="6400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500" b="1" u="sng" smtClean="0">
                <a:solidFill>
                  <a:srgbClr val="FFFFCC"/>
                </a:solidFill>
                <a:latin typeface="Century Schoolbook" pitchFamily="18" charset="0"/>
              </a:rPr>
              <a:t>Revolutions of 1848</a:t>
            </a:r>
          </a:p>
          <a:p>
            <a:r>
              <a:rPr lang="en-US" sz="1500" smtClean="0">
                <a:solidFill>
                  <a:srgbClr val="FFFFCC"/>
                </a:solidFill>
                <a:latin typeface="Century Schoolbook" pitchFamily="18" charset="0"/>
              </a:rPr>
              <a:t>Opposition grows as Louis-Philippe continually refuses to make reforms; abdicates throne; provisional gov’t established under influence of Louis Blanc; “June Days” revolt</a:t>
            </a:r>
          </a:p>
          <a:p>
            <a:r>
              <a:rPr lang="en-US" sz="1500" smtClean="0">
                <a:solidFill>
                  <a:srgbClr val="FFFFCC"/>
                </a:solidFill>
                <a:latin typeface="Century Schoolbook" pitchFamily="18" charset="0"/>
              </a:rPr>
              <a:t>New Constitution ratified in Nov. 1848,  establishes the Second Republic  in which universal male suffrage votes in a unicameral legislature for 3 yrs &amp; a president for 4 yrs, Charles Louis Napoleon Bonaparte wins</a:t>
            </a:r>
          </a:p>
          <a:p>
            <a:r>
              <a:rPr lang="en-US" sz="1500" smtClean="0">
                <a:solidFill>
                  <a:srgbClr val="FFFFCC"/>
                </a:solidFill>
                <a:latin typeface="Century Schoolbook" pitchFamily="18" charset="0"/>
              </a:rPr>
              <a:t>King Frederick William IV agreed to abolish censorship establish a new constitution, and work for a united Germany; leads to an assembly of the German liberals at Frankfurt which fails to create a unified German state </a:t>
            </a:r>
          </a:p>
          <a:p>
            <a:r>
              <a:rPr lang="en-US" sz="1500" smtClean="0">
                <a:solidFill>
                  <a:srgbClr val="FFFFCC"/>
                </a:solidFill>
                <a:latin typeface="Century Schoolbook" pitchFamily="18" charset="0"/>
              </a:rPr>
              <a:t>Hungarian liberals start demonstrations that lead to Metternich’s dismissal, their only tie becomes allegiance to the Hapsburgs; rebels in the empire had been crushed and in December Ferdinand I agreed to abdicate for his nephew Francis Joseph I , Nicholas I intervened to aid the Austrians and finally crushed the revolution </a:t>
            </a:r>
          </a:p>
          <a:p>
            <a:r>
              <a:rPr lang="en-US" sz="1500" smtClean="0">
                <a:solidFill>
                  <a:srgbClr val="FFFFCC"/>
                </a:solidFill>
                <a:latin typeface="Century Schoolbook" pitchFamily="18" charset="0"/>
              </a:rPr>
              <a:t>Dreams of Italian unification by Manzinzi and Belgioioso; rebellions spread as rulers grant constitutions and others rebel against Austrian overlords</a:t>
            </a:r>
            <a:endParaRPr lang="en-US" sz="1500" u="sng" smtClean="0">
              <a:solidFill>
                <a:srgbClr val="FFFFCC"/>
              </a:solidFill>
              <a:latin typeface="Century Schoolbook" pitchFamily="18" charset="0"/>
            </a:endParaRPr>
          </a:p>
          <a:p>
            <a:endParaRPr lang="en-US" sz="1500" smtClean="0">
              <a:solidFill>
                <a:srgbClr val="FFFFCC"/>
              </a:solidFill>
              <a:latin typeface="Century Schoolbook" pitchFamily="18" charset="0"/>
            </a:endParaRPr>
          </a:p>
        </p:txBody>
      </p:sp>
      <p:pic>
        <p:nvPicPr>
          <p:cNvPr id="19463" name="Picture 7" descr="300px-Eug%C3%A8ne_Delacroix_-_La_libert%C3%A9_guidant_le_peu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accent1"/>
            </a:gs>
            <a:gs pos="50000">
              <a:srgbClr val="003366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smtClean="0">
                <a:latin typeface="Imprint MT Shadow" pitchFamily="82" charset="0"/>
              </a:rPr>
              <a:t>Social &amp; Economic:</a:t>
            </a:r>
            <a:br>
              <a:rPr lang="en-US" sz="3600" b="1" smtClean="0">
                <a:latin typeface="Imprint MT Shadow" pitchFamily="82" charset="0"/>
              </a:rPr>
            </a:br>
            <a:r>
              <a:rPr lang="en-US" sz="3600" b="1" smtClean="0">
                <a:latin typeface="Imprint MT Shadow" pitchFamily="82" charset="0"/>
              </a:rPr>
              <a:t>Emergence of an Ordered Society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876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500" b="1" u="sng" smtClean="0">
                <a:solidFill>
                  <a:srgbClr val="DDDDDD"/>
                </a:solidFill>
                <a:latin typeface="Century Schoolbook" pitchFamily="18" charset="0"/>
              </a:rPr>
              <a:t>New Police Forces</a:t>
            </a:r>
          </a:p>
          <a:p>
            <a:r>
              <a:rPr lang="en-US" sz="1500" smtClean="0">
                <a:solidFill>
                  <a:srgbClr val="DDDDDD"/>
                </a:solidFill>
                <a:latin typeface="Century Schoolbook" pitchFamily="18" charset="0"/>
              </a:rPr>
              <a:t>France 1829- In March, </a:t>
            </a:r>
            <a:r>
              <a:rPr lang="en-US" sz="1500" i="1" smtClean="0">
                <a:solidFill>
                  <a:srgbClr val="DDDDDD"/>
                </a:solidFill>
                <a:latin typeface="Century Schoolbook" pitchFamily="18" charset="0"/>
              </a:rPr>
              <a:t>serjents</a:t>
            </a:r>
            <a:r>
              <a:rPr lang="en-US" sz="1500" smtClean="0">
                <a:solidFill>
                  <a:srgbClr val="DDDDDD"/>
                </a:solidFill>
                <a:latin typeface="Century Schoolbook" pitchFamily="18" charset="0"/>
              </a:rPr>
              <a:t> on Paris streets, 85 by August, 500 in 1850, and 4,000 by the end of the century </a:t>
            </a:r>
          </a:p>
          <a:p>
            <a:r>
              <a:rPr lang="en-US" sz="1500" smtClean="0">
                <a:solidFill>
                  <a:srgbClr val="DDDDDD"/>
                </a:solidFill>
                <a:latin typeface="Century Schoolbook" pitchFamily="18" charset="0"/>
              </a:rPr>
              <a:t>England 1829-1830- Between September and May 3,000 uniformed police officers appeared in London, known as bobbies after Sir Robert Peel </a:t>
            </a:r>
          </a:p>
          <a:p>
            <a:r>
              <a:rPr lang="en-US" sz="1500" smtClean="0">
                <a:solidFill>
                  <a:srgbClr val="DDDDDD"/>
                </a:solidFill>
                <a:latin typeface="Century Schoolbook" pitchFamily="18" charset="0"/>
              </a:rPr>
              <a:t>Germany 1848- State-financed </a:t>
            </a:r>
            <a:r>
              <a:rPr lang="en-US" sz="1500" i="1" smtClean="0">
                <a:solidFill>
                  <a:srgbClr val="DDDDDD"/>
                </a:solidFill>
                <a:latin typeface="Century Schoolbook" pitchFamily="18" charset="0"/>
              </a:rPr>
              <a:t>Schutzmannschaft</a:t>
            </a:r>
            <a:r>
              <a:rPr lang="en-US" sz="1500" smtClean="0">
                <a:solidFill>
                  <a:srgbClr val="DDDDDD"/>
                </a:solidFill>
                <a:latin typeface="Century Schoolbook" pitchFamily="18" charset="0"/>
              </a:rPr>
              <a:t> was modeled after London police was established in Berlin after the revolutions of 1848; began as a civilian body but b 1851 organized for military lines and used for political purposes</a:t>
            </a:r>
          </a:p>
          <a:p>
            <a:pPr>
              <a:buFont typeface="Arial" charset="0"/>
              <a:buNone/>
            </a:pPr>
            <a:r>
              <a:rPr lang="en-US" sz="1500" b="1" u="sng" smtClean="0">
                <a:solidFill>
                  <a:srgbClr val="DDDDDD"/>
                </a:solidFill>
                <a:latin typeface="Century Schoolbook" pitchFamily="18" charset="0"/>
              </a:rPr>
              <a:t>Attacks on Poverty</a:t>
            </a:r>
          </a:p>
          <a:p>
            <a:r>
              <a:rPr lang="en-US" sz="1500" smtClean="0">
                <a:solidFill>
                  <a:srgbClr val="DDDDDD"/>
                </a:solidFill>
                <a:latin typeface="Century Schoolbook" pitchFamily="18" charset="0"/>
              </a:rPr>
              <a:t>European states passed poor laws that attempted to force paupers to find work on their own or enter workhouses; belief that poverty was a result of moral degeneracy of the lower classes called the “dangerous classes” </a:t>
            </a:r>
          </a:p>
          <a:p>
            <a:pPr>
              <a:buFont typeface="Arial" charset="0"/>
              <a:buNone/>
            </a:pPr>
            <a:r>
              <a:rPr lang="en-US" sz="1500" b="1" u="sng" smtClean="0">
                <a:solidFill>
                  <a:srgbClr val="DDDDDD"/>
                </a:solidFill>
                <a:latin typeface="Century Schoolbook" pitchFamily="18" charset="0"/>
              </a:rPr>
              <a:t>Prison Reform</a:t>
            </a:r>
          </a:p>
          <a:p>
            <a:r>
              <a:rPr lang="en-US" sz="1500" smtClean="0">
                <a:solidFill>
                  <a:srgbClr val="DDDDDD"/>
                </a:solidFill>
                <a:latin typeface="Century Schoolbook" pitchFamily="18" charset="0"/>
              </a:rPr>
              <a:t>Geared toward the creation of a more disciplined society</a:t>
            </a:r>
          </a:p>
          <a:p>
            <a:r>
              <a:rPr lang="en-US" sz="1500" smtClean="0">
                <a:solidFill>
                  <a:srgbClr val="DDDDDD"/>
                </a:solidFill>
                <a:latin typeface="Century Schoolbook" pitchFamily="18" charset="0"/>
              </a:rPr>
              <a:t>Walnut Street Prison model in which separate cells isolate prisoners</a:t>
            </a:r>
          </a:p>
          <a:p>
            <a:r>
              <a:rPr lang="en-US" sz="1500" smtClean="0">
                <a:solidFill>
                  <a:srgbClr val="DDDDDD"/>
                </a:solidFill>
                <a:latin typeface="Century Schoolbook" pitchFamily="18" charset="0"/>
              </a:rPr>
              <a:t>Petite Roquette and Pentonville, prisoners wore leather masks while they exercised and sat in separate stalls when in chapel</a:t>
            </a:r>
          </a:p>
          <a:p>
            <a:r>
              <a:rPr lang="en-US" sz="1500" smtClean="0">
                <a:solidFill>
                  <a:srgbClr val="DDDDDD"/>
                </a:solidFill>
                <a:latin typeface="Century Schoolbook" pitchFamily="18" charset="0"/>
              </a:rPr>
              <a:t>Solitary confinement forced  prisoners back on their own consciences, led to greater remorse, increased possibility they would changer their evil ways</a:t>
            </a:r>
          </a:p>
          <a:p>
            <a:endParaRPr lang="en-US" sz="1500" smtClean="0">
              <a:solidFill>
                <a:srgbClr val="DDDDDD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gradFill rotWithShape="0">
          <a:gsLst>
            <a:gs pos="0">
              <a:srgbClr val="CCCCFF"/>
            </a:gs>
            <a:gs pos="100000">
              <a:srgbClr val="5F5F5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en-US" sz="3600" b="1" smtClean="0">
                <a:latin typeface="Imprint MT Shadow" pitchFamily="82" charset="0"/>
              </a:rPr>
              <a:t>Social: Romantic &amp; Gothic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410200" cy="5486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500" b="1" u="sng" smtClean="0">
                <a:latin typeface="Century Schoolbook" pitchFamily="18" charset="0"/>
              </a:rPr>
              <a:t>Characteristics of Romanticism</a:t>
            </a:r>
          </a:p>
          <a:p>
            <a:r>
              <a:rPr lang="en-US" sz="1500" smtClean="0">
                <a:latin typeface="Century Schoolbook" pitchFamily="18" charset="0"/>
              </a:rPr>
              <a:t>Emphasize emotion, sentiment, and inner feelings</a:t>
            </a:r>
          </a:p>
          <a:p>
            <a:r>
              <a:rPr lang="en-US" sz="1500" smtClean="0">
                <a:latin typeface="Century Schoolbook" pitchFamily="18" charset="0"/>
              </a:rPr>
              <a:t>Intense love of nature</a:t>
            </a:r>
          </a:p>
          <a:p>
            <a:r>
              <a:rPr lang="en-US" sz="1500" smtClean="0">
                <a:latin typeface="Century Schoolbook" pitchFamily="18" charset="0"/>
              </a:rPr>
              <a:t>Tragic figure; stress on the heroic</a:t>
            </a:r>
          </a:p>
          <a:p>
            <a:r>
              <a:rPr lang="en-US" sz="1500" smtClean="0">
                <a:latin typeface="Century Schoolbook" pitchFamily="18" charset="0"/>
              </a:rPr>
              <a:t>Passionate interest in the pass</a:t>
            </a:r>
          </a:p>
          <a:p>
            <a:r>
              <a:rPr lang="en-US" sz="1500" smtClean="0">
                <a:latin typeface="Century Schoolbook" pitchFamily="18" charset="0"/>
              </a:rPr>
              <a:t>Attraction to the bizarre and unusual</a:t>
            </a:r>
          </a:p>
          <a:p>
            <a:r>
              <a:rPr lang="en-US" sz="1500" smtClean="0">
                <a:latin typeface="Century Schoolbook" pitchFamily="18" charset="0"/>
              </a:rPr>
              <a:t>Pursuing extraordinary states of experience in dreams, nightmares, frenzies, suicidal depression, </a:t>
            </a:r>
          </a:p>
          <a:p>
            <a:r>
              <a:rPr lang="en-US" sz="1500" smtClean="0">
                <a:latin typeface="Century Schoolbook" pitchFamily="18" charset="0"/>
              </a:rPr>
              <a:t>Experiment with cocaine, opium, hashish to produce altered states of consciousness</a:t>
            </a:r>
          </a:p>
          <a:p>
            <a:pPr>
              <a:buFont typeface="Arial" charset="0"/>
              <a:buNone/>
            </a:pPr>
            <a:r>
              <a:rPr lang="en-US" sz="1500" b="1" u="sng" smtClean="0">
                <a:latin typeface="Century Schoolbook" pitchFamily="18" charset="0"/>
              </a:rPr>
              <a:t>Romantic Poets &amp; Gothic Literature</a:t>
            </a:r>
          </a:p>
          <a:p>
            <a:r>
              <a:rPr lang="en-US" sz="1500" smtClean="0">
                <a:latin typeface="Century Schoolbook" pitchFamily="18" charset="0"/>
              </a:rPr>
              <a:t>Poetry ranks above all forms as it was a direct expression of one’s soul</a:t>
            </a:r>
          </a:p>
          <a:p>
            <a:r>
              <a:rPr lang="en-US" sz="1500" smtClean="0">
                <a:latin typeface="Century Schoolbook" pitchFamily="18" charset="0"/>
              </a:rPr>
              <a:t>Nature served as a mirror into which humans could look to learn about themselves; alive and sacred; some identified nature with God; Wordsworth, Shelley, Lord Byron</a:t>
            </a:r>
          </a:p>
          <a:p>
            <a:r>
              <a:rPr lang="en-US" sz="1500" smtClean="0">
                <a:latin typeface="Century Schoolbook" pitchFamily="18" charset="0"/>
              </a:rPr>
              <a:t>Let poets to critique the mechanistic materialism of science</a:t>
            </a:r>
          </a:p>
          <a:p>
            <a:r>
              <a:rPr lang="en-US" sz="1500" smtClean="0">
                <a:latin typeface="Century Schoolbook" pitchFamily="18" charset="0"/>
              </a:rPr>
              <a:t>German Romantic school of mystery and horror is the nature of Gothic literature; Poe, Mary Shelley </a:t>
            </a:r>
          </a:p>
          <a:p>
            <a:endParaRPr lang="en-US" sz="1500" smtClean="0">
              <a:latin typeface="Century Schoolbook" pitchFamily="18" charset="0"/>
            </a:endParaRPr>
          </a:p>
          <a:p>
            <a:pPr>
              <a:buFont typeface="Arial" charset="0"/>
              <a:buNone/>
            </a:pPr>
            <a:endParaRPr lang="en-US" sz="1500" b="1" u="sng" smtClean="0">
              <a:latin typeface="Century Schoolbook" pitchFamily="18" charset="0"/>
            </a:endParaRPr>
          </a:p>
        </p:txBody>
      </p:sp>
      <p:pic>
        <p:nvPicPr>
          <p:cNvPr id="21509" name="Picture 5" descr="percy_bysshe_shell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4038600"/>
            <a:ext cx="1962150" cy="2819400"/>
          </a:xfrm>
          <a:prstGeom prst="rect">
            <a:avLst/>
          </a:prstGeom>
          <a:noFill/>
        </p:spPr>
      </p:pic>
      <p:pic>
        <p:nvPicPr>
          <p:cNvPr id="21510" name="Picture 6" descr="7DUR4CA61BXS8CAFMXVD7CABSBO07CA9E2EEOCAERALBOCAQV2UFJCAR8Z6W5CAQJICRHCAYW6OS8CAHSSVQ0CAPLK0O6CAV3C8TRCA94COI4CA5MUQM7CA98RMJACAEJ0G1TCAGARNZTCAGTXOO8CAGG8ZY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9125" y="0"/>
            <a:ext cx="2174875" cy="2438400"/>
          </a:xfrm>
          <a:prstGeom prst="rect">
            <a:avLst/>
          </a:prstGeom>
          <a:noFill/>
        </p:spPr>
      </p:pic>
      <p:pic>
        <p:nvPicPr>
          <p:cNvPr id="21511" name="Picture 7" descr="lord-byr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057400"/>
            <a:ext cx="2152650" cy="2895600"/>
          </a:xfrm>
          <a:prstGeom prst="rect">
            <a:avLst/>
          </a:prstGeom>
          <a:noFill/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467600" y="28956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Imprint MT Shadow" pitchFamily="82" charset="0"/>
              </a:rPr>
              <a:t>Wordworth, Shelley, Byron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500" b="1" u="sng" smtClean="0">
                <a:latin typeface="Century Schoolbook" pitchFamily="18" charset="0"/>
              </a:rPr>
              <a:t>Romanticism in Art</a:t>
            </a:r>
          </a:p>
          <a:p>
            <a:r>
              <a:rPr lang="en-US" sz="1500" smtClean="0">
                <a:latin typeface="Century Schoolbook" pitchFamily="18" charset="0"/>
              </a:rPr>
              <a:t>2 fundamental beliefs: All artistic expression to artists was a reflection of the artists inner feelings &amp; a painting should mirror the artists  vision of the world and be the instrument of his own imagination </a:t>
            </a:r>
          </a:p>
          <a:p>
            <a:r>
              <a:rPr lang="en-US" sz="1500" smtClean="0">
                <a:latin typeface="Century Schoolbook" pitchFamily="18" charset="0"/>
              </a:rPr>
              <a:t>Caspar David Friedrich- preoccupation with God and nature; painted landscapes that conveyed a feeling of mystery and mysticism, nature as a manifestation of divine life</a:t>
            </a:r>
          </a:p>
          <a:p>
            <a:r>
              <a:rPr lang="en-US" sz="1500" smtClean="0">
                <a:latin typeface="Century Schoolbook" pitchFamily="18" charset="0"/>
              </a:rPr>
              <a:t>Malford William Turner- sought to convey the moods of nature by using light and color to suggest natural effects; “airy visions painted with tinted steam” </a:t>
            </a:r>
          </a:p>
          <a:p>
            <a:r>
              <a:rPr lang="en-US" sz="1500" smtClean="0">
                <a:latin typeface="Century Schoolbook" pitchFamily="18" charset="0"/>
              </a:rPr>
              <a:t>Eugene Delacroix- most famous Romantic painter; fascinated by the exotic; combined theatricality and movement with a daring use of color</a:t>
            </a:r>
          </a:p>
          <a:p>
            <a:pPr>
              <a:buFont typeface="Arial" charset="0"/>
              <a:buNone/>
            </a:pPr>
            <a:endParaRPr lang="en-US" sz="1500" smtClean="0">
              <a:latin typeface="Century Schoolbook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6934200" cy="3810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500" b="1" u="sng" smtClean="0">
                <a:solidFill>
                  <a:srgbClr val="CCFF99"/>
                </a:solidFill>
                <a:latin typeface="Century Schoolbook" pitchFamily="18" charset="0"/>
              </a:rPr>
              <a:t>Music: The Most Romantic of the Arts</a:t>
            </a:r>
          </a:p>
          <a:p>
            <a:r>
              <a:rPr lang="en-US" sz="1500" smtClean="0">
                <a:solidFill>
                  <a:srgbClr val="CCFF99"/>
                </a:solidFill>
                <a:latin typeface="Century Schoolbook" pitchFamily="18" charset="0"/>
              </a:rPr>
              <a:t>Enabled the composer to probe deeply into human emotions</a:t>
            </a:r>
          </a:p>
          <a:p>
            <a:r>
              <a:rPr lang="en-US" sz="1500" smtClean="0">
                <a:solidFill>
                  <a:srgbClr val="CCFF99"/>
                </a:solidFill>
                <a:latin typeface="Century Schoolbook" pitchFamily="18" charset="0"/>
              </a:rPr>
              <a:t>Era more of a bridge between Classicism and Romanticism</a:t>
            </a:r>
          </a:p>
          <a:p>
            <a:r>
              <a:rPr lang="en-US" sz="1500" smtClean="0">
                <a:solidFill>
                  <a:srgbClr val="CCFF99"/>
                </a:solidFill>
                <a:latin typeface="Century Schoolbook" pitchFamily="18" charset="0"/>
              </a:rPr>
              <a:t>Beethoven- studied under Haydn;</a:t>
            </a:r>
            <a:r>
              <a:rPr lang="en-US" sz="1500" i="1" smtClean="0">
                <a:solidFill>
                  <a:srgbClr val="CCFF99"/>
                </a:solidFill>
                <a:latin typeface="Century Schoolbook" pitchFamily="18" charset="0"/>
              </a:rPr>
              <a:t> Eroica</a:t>
            </a:r>
            <a:r>
              <a:rPr lang="en-US" sz="1500" smtClean="0">
                <a:solidFill>
                  <a:srgbClr val="CCFF99"/>
                </a:solidFill>
                <a:latin typeface="Century Schoolbook" pitchFamily="18" charset="0"/>
              </a:rPr>
              <a:t> broke through to the elements of Romanticism with his use of uncontrolled rhythms to create dramatic struggle and uplifted resolutions; Ninth Symphony composed when he was completely deaf</a:t>
            </a:r>
          </a:p>
          <a:p>
            <a:r>
              <a:rPr lang="en-US" sz="1500" smtClean="0">
                <a:solidFill>
                  <a:srgbClr val="CCFF99"/>
                </a:solidFill>
                <a:latin typeface="Century Schoolbook" pitchFamily="18" charset="0"/>
              </a:rPr>
              <a:t>program music -attempt to use the moods and sound effects of instrumental music to depict the actions and emotions inherent in a story, event, or personal experience</a:t>
            </a:r>
          </a:p>
          <a:p>
            <a:r>
              <a:rPr lang="en-US" sz="1500" smtClean="0">
                <a:solidFill>
                  <a:srgbClr val="CCFF99"/>
                </a:solidFill>
                <a:latin typeface="Century Schoolbook" pitchFamily="18" charset="0"/>
              </a:rPr>
              <a:t>Hector Berlioz- one of the founders of program music, famous </a:t>
            </a:r>
            <a:r>
              <a:rPr lang="en-US" sz="1500" i="1" smtClean="0">
                <a:solidFill>
                  <a:srgbClr val="CCFF99"/>
                </a:solidFill>
                <a:latin typeface="Century Schoolbook" pitchFamily="18" charset="0"/>
              </a:rPr>
              <a:t>Symphonie Fantastique</a:t>
            </a:r>
            <a:r>
              <a:rPr lang="en-US" sz="1500" smtClean="0">
                <a:solidFill>
                  <a:srgbClr val="CCFF99"/>
                </a:solidFill>
                <a:latin typeface="Century Schoolbook" pitchFamily="18" charset="0"/>
              </a:rPr>
              <a:t> evokes emotions of a tortured love affair</a:t>
            </a:r>
          </a:p>
          <a:p>
            <a:pPr>
              <a:buFont typeface="Arial" charset="0"/>
              <a:buNone/>
            </a:pPr>
            <a:endParaRPr lang="en-US" sz="1500" u="sng" smtClean="0">
              <a:solidFill>
                <a:srgbClr val="CCFF33"/>
              </a:solidFill>
              <a:latin typeface="Century Schoolbook" pitchFamily="18" charset="0"/>
            </a:endParaRPr>
          </a:p>
          <a:p>
            <a:pPr>
              <a:buFont typeface="Arial" charset="0"/>
              <a:buNone/>
            </a:pPr>
            <a:endParaRPr lang="en-US" sz="1600" u="sng" smtClean="0">
              <a:solidFill>
                <a:srgbClr val="CCFF33"/>
              </a:solidFill>
              <a:latin typeface="Pegasus"/>
            </a:endParaRPr>
          </a:p>
          <a:p>
            <a:pPr>
              <a:buFont typeface="Arial" charset="0"/>
              <a:buNone/>
            </a:pPr>
            <a:endParaRPr lang="en-US" sz="1600" u="sng" smtClean="0">
              <a:latin typeface="Pegasus"/>
            </a:endParaRPr>
          </a:p>
          <a:p>
            <a:pPr>
              <a:buFont typeface="Arial" charset="0"/>
              <a:buNone/>
            </a:pPr>
            <a:endParaRPr lang="en-US" sz="1600" u="sng" smtClean="0">
              <a:latin typeface="Pegasu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600" smtClean="0">
                <a:solidFill>
                  <a:srgbClr val="CCFF99"/>
                </a:solidFill>
                <a:latin typeface="Imprint MT Shadow" pitchFamily="82" charset="0"/>
              </a:rPr>
              <a:t>Religious: </a:t>
            </a:r>
            <a:br>
              <a:rPr lang="en-US" sz="3600" smtClean="0">
                <a:solidFill>
                  <a:srgbClr val="CCFF99"/>
                </a:solidFill>
                <a:latin typeface="Imprint MT Shadow" pitchFamily="82" charset="0"/>
              </a:rPr>
            </a:br>
            <a:r>
              <a:rPr lang="en-US" sz="3600" smtClean="0">
                <a:solidFill>
                  <a:srgbClr val="CCFF99"/>
                </a:solidFill>
                <a:latin typeface="Imprint MT Shadow" pitchFamily="82" charset="0"/>
              </a:rPr>
              <a:t>Revival in the Age of Romanticism</a:t>
            </a:r>
          </a:p>
        </p:txBody>
      </p:sp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191000" cy="5486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500" b="1" u="sng" smtClean="0">
                <a:solidFill>
                  <a:srgbClr val="CCFF99"/>
                </a:solidFill>
                <a:latin typeface="Century Schoolbook" pitchFamily="18" charset="0"/>
              </a:rPr>
              <a:t>Christianity &amp; Catholicism</a:t>
            </a:r>
          </a:p>
          <a:p>
            <a:r>
              <a:rPr lang="en-US" sz="1500" smtClean="0">
                <a:solidFill>
                  <a:srgbClr val="CCFF99"/>
                </a:solidFill>
                <a:latin typeface="Century Schoolbook" pitchFamily="18" charset="0"/>
              </a:rPr>
              <a:t>Restoration of the nobility brought a new appreciation for the Catholic faith as a  force for order in society which was greatly enforced by the Romantic movement and the emphasis on emotion</a:t>
            </a:r>
          </a:p>
          <a:p>
            <a:r>
              <a:rPr lang="en-US" sz="1500" smtClean="0">
                <a:solidFill>
                  <a:srgbClr val="CCFF99"/>
                </a:solidFill>
                <a:latin typeface="Century Schoolbook" pitchFamily="18" charset="0"/>
              </a:rPr>
              <a:t>Catholicism echoed the Harmony of all things</a:t>
            </a:r>
          </a:p>
          <a:p>
            <a:pPr>
              <a:buFont typeface="Arial" charset="0"/>
              <a:buNone/>
            </a:pPr>
            <a:r>
              <a:rPr lang="en-US" sz="1500" b="1" u="sng" smtClean="0">
                <a:solidFill>
                  <a:srgbClr val="CCFF99"/>
                </a:solidFill>
                <a:latin typeface="Century Schoolbook" pitchFamily="18" charset="0"/>
              </a:rPr>
              <a:t>Protestantism</a:t>
            </a:r>
          </a:p>
          <a:p>
            <a:r>
              <a:rPr lang="en-US" sz="1500" smtClean="0">
                <a:solidFill>
                  <a:srgbClr val="CCFF99"/>
                </a:solidFill>
                <a:latin typeface="Century Schoolbook" pitchFamily="18" charset="0"/>
              </a:rPr>
              <a:t>Began in the 18</a:t>
            </a:r>
            <a:r>
              <a:rPr lang="en-US" sz="1500" baseline="30000" smtClean="0">
                <a:solidFill>
                  <a:srgbClr val="CCFF99"/>
                </a:solidFill>
                <a:latin typeface="Century Schoolbook" pitchFamily="18" charset="0"/>
              </a:rPr>
              <a:t>th</a:t>
            </a:r>
            <a:r>
              <a:rPr lang="en-US" sz="1500" smtClean="0">
                <a:solidFill>
                  <a:srgbClr val="CCFF99"/>
                </a:solidFill>
                <a:latin typeface="Century Schoolbook" pitchFamily="18" charset="0"/>
              </a:rPr>
              <a:t> century with the enthusiastic emotional experiences of Methodism in Britain and Pietism in Germany</a:t>
            </a:r>
          </a:p>
          <a:p>
            <a:r>
              <a:rPr lang="en-US" sz="1500" smtClean="0">
                <a:solidFill>
                  <a:srgbClr val="CCFF99"/>
                </a:solidFill>
                <a:latin typeface="Century Schoolbook" pitchFamily="18" charset="0"/>
              </a:rPr>
              <a:t>Missionaries from England &amp; Scotland carried messages to liberal Protestant churches in France and Switzerland</a:t>
            </a:r>
          </a:p>
          <a:p>
            <a:r>
              <a:rPr lang="en-US" sz="1500" smtClean="0">
                <a:solidFill>
                  <a:srgbClr val="CCFF99"/>
                </a:solidFill>
                <a:latin typeface="Century Schoolbook" pitchFamily="18" charset="0"/>
              </a:rPr>
              <a:t>Evangelical preachers found their messages of hellfire and the method of emotional conversion evoked a ready response among Germans alienated by the highly educated clergy of the state churches</a:t>
            </a:r>
          </a:p>
          <a:p>
            <a:endParaRPr lang="en-US" sz="1500" smtClean="0">
              <a:solidFill>
                <a:srgbClr val="CCFF99"/>
              </a:solidFill>
              <a:latin typeface="Century Schoolbook" pitchFamily="18" charset="0"/>
            </a:endParaRPr>
          </a:p>
        </p:txBody>
      </p:sp>
      <p:pic>
        <p:nvPicPr>
          <p:cNvPr id="4" name="Real Righ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65638" y="3322638"/>
            <a:ext cx="212725" cy="21272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9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31859C"/>
            </a:gs>
            <a:gs pos="50000">
              <a:srgbClr val="31859C">
                <a:gamma/>
                <a:shade val="46275"/>
                <a:invGamma/>
              </a:srgbClr>
            </a:gs>
            <a:gs pos="100000">
              <a:srgbClr val="31859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10400" cy="1295400"/>
          </a:xfrm>
        </p:spPr>
        <p:txBody>
          <a:bodyPr>
            <a:normAutofit fontScale="90000"/>
          </a:bodyPr>
          <a:lstStyle/>
          <a:p>
            <a:r>
              <a:rPr lang="en-US" sz="3600" b="1" smtClean="0">
                <a:latin typeface="Imprint MT Shadow" pitchFamily="82" charset="0"/>
              </a:rPr>
              <a:t>Political: Conservative Order</a:t>
            </a:r>
            <a:br>
              <a:rPr lang="en-US" sz="3600" b="1" smtClean="0">
                <a:latin typeface="Imprint MT Shadow" pitchFamily="82" charset="0"/>
              </a:rPr>
            </a:br>
            <a:r>
              <a:rPr lang="en-US" sz="3600" b="1" smtClean="0">
                <a:latin typeface="Imprint MT Shadow" pitchFamily="82" charset="0"/>
              </a:rPr>
              <a:t>(1815-1830)</a:t>
            </a:r>
            <a:r>
              <a:rPr lang="en-US" sz="3600" b="1" smtClean="0">
                <a:latin typeface="Burton's Nightmare" pitchFamily="2" charset="0"/>
              </a:rPr>
              <a:t/>
            </a:r>
            <a:br>
              <a:rPr lang="en-US" sz="3600" b="1" smtClean="0">
                <a:latin typeface="Burton's Nightmare" pitchFamily="2" charset="0"/>
              </a:rPr>
            </a:br>
            <a:endParaRPr lang="en-US" sz="3600" b="1" smtClean="0">
              <a:latin typeface="Burton's Nightmar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3581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500" b="1" u="sng" smtClean="0">
                <a:latin typeface="Century Schoolbook" pitchFamily="18" charset="0"/>
              </a:rPr>
              <a:t>Congress of Vienna </a:t>
            </a:r>
          </a:p>
          <a:p>
            <a:pPr>
              <a:lnSpc>
                <a:spcPct val="90000"/>
              </a:lnSpc>
            </a:pPr>
            <a:r>
              <a:rPr lang="en-US" sz="1500" smtClean="0">
                <a:latin typeface="Century Schoolbook" pitchFamily="18" charset="0"/>
              </a:rPr>
              <a:t>Led by Austrian Prime Minister, Prince Klemens von Metternich</a:t>
            </a:r>
          </a:p>
          <a:p>
            <a:pPr>
              <a:lnSpc>
                <a:spcPct val="90000"/>
              </a:lnSpc>
            </a:pPr>
            <a:r>
              <a:rPr lang="en-US" sz="1500" u="sng" smtClean="0">
                <a:latin typeface="Century Schoolbook" pitchFamily="18" charset="0"/>
              </a:rPr>
              <a:t>Principle of Legitimacy</a:t>
            </a:r>
            <a:r>
              <a:rPr lang="en-US" sz="1500" smtClean="0">
                <a:latin typeface="Century Schoolbook" pitchFamily="18" charset="0"/>
              </a:rPr>
              <a:t> : to reestablish peace and stability in Europe he considered it necessary to restore the legitimate monarchs who would preserve the traditional institutions </a:t>
            </a:r>
          </a:p>
          <a:p>
            <a:pPr>
              <a:lnSpc>
                <a:spcPct val="90000"/>
              </a:lnSpc>
            </a:pPr>
            <a:r>
              <a:rPr lang="en-US" sz="1500" smtClean="0">
                <a:latin typeface="Century Schoolbook" pitchFamily="18" charset="0"/>
              </a:rPr>
              <a:t>Restoration of the Bourbons in France and Spain; many rulers returned to thrones in Italy;  Prussia and Austria allowed to keep some Polish territory </a:t>
            </a:r>
          </a:p>
          <a:p>
            <a:pPr>
              <a:lnSpc>
                <a:spcPct val="90000"/>
              </a:lnSpc>
            </a:pPr>
            <a:r>
              <a:rPr lang="en-US" sz="1500" smtClean="0">
                <a:latin typeface="Century Schoolbook" pitchFamily="18" charset="0"/>
              </a:rPr>
              <a:t>new nominally independent Polish kingdom was established with Romanov dynasty as its hereditary monarchs- gained independence but foreign policy under Russian control</a:t>
            </a:r>
          </a:p>
          <a:p>
            <a:pPr>
              <a:lnSpc>
                <a:spcPct val="90000"/>
              </a:lnSpc>
            </a:pPr>
            <a:r>
              <a:rPr lang="en-US" sz="1500" smtClean="0">
                <a:latin typeface="Century Schoolbook" pitchFamily="18" charset="0"/>
              </a:rPr>
              <a:t>France’s borders returned to those of 1790, forced to pay an indemnity and accept army of occupation for 5 yrs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500" b="1" smtClean="0">
              <a:latin typeface="Century Schoolbook" pitchFamily="18" charset="0"/>
            </a:endParaRPr>
          </a:p>
          <a:p>
            <a:pPr>
              <a:lnSpc>
                <a:spcPct val="90000"/>
              </a:lnSpc>
            </a:pPr>
            <a:endParaRPr lang="en-US" sz="1600" smtClean="0">
              <a:latin typeface="Burton's Nightmare" pitchFamily="2" charset="0"/>
            </a:endParaRPr>
          </a:p>
          <a:p>
            <a:pPr>
              <a:lnSpc>
                <a:spcPct val="90000"/>
              </a:lnSpc>
            </a:pPr>
            <a:endParaRPr lang="en-US" sz="1600" smtClean="0">
              <a:latin typeface="Papyru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map after vien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066800" y="6019800"/>
            <a:ext cx="6400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latin typeface="Century Schoolbook" pitchFamily="18" charset="0"/>
              </a:rPr>
              <a:t>Map of Europe: Post Congress of Vienna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009999"/>
            </a:gs>
            <a:gs pos="50000">
              <a:srgbClr val="009999">
                <a:gamma/>
                <a:shade val="46275"/>
                <a:invGamma/>
              </a:srgbClr>
            </a:gs>
            <a:gs pos="100000">
              <a:srgbClr val="0099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68580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500" b="1" u="sng" smtClean="0">
                <a:latin typeface="Century Schoolbook" pitchFamily="18" charset="0"/>
              </a:rPr>
              <a:t>Ideology of Conservatism</a:t>
            </a:r>
          </a:p>
          <a:p>
            <a:pPr>
              <a:lnSpc>
                <a:spcPct val="90000"/>
              </a:lnSpc>
            </a:pPr>
            <a:r>
              <a:rPr lang="en-US" sz="1500" smtClean="0">
                <a:latin typeface="Century Schoolbook" pitchFamily="18" charset="0"/>
              </a:rPr>
              <a:t>Edmund Burke’s </a:t>
            </a:r>
            <a:r>
              <a:rPr lang="en-US" sz="1500" i="1" smtClean="0">
                <a:latin typeface="Century Schoolbook" pitchFamily="18" charset="0"/>
              </a:rPr>
              <a:t>Reflections on the Revolution in France </a:t>
            </a:r>
            <a:r>
              <a:rPr lang="en-US" sz="1500" smtClean="0">
                <a:latin typeface="Century Schoolbook" pitchFamily="18" charset="0"/>
              </a:rPr>
              <a:t>(1790) as a guide; the state as a partnership and each generation has the duty to preserve, transmit to the next</a:t>
            </a:r>
          </a:p>
          <a:p>
            <a:pPr>
              <a:lnSpc>
                <a:spcPct val="90000"/>
              </a:lnSpc>
            </a:pPr>
            <a:r>
              <a:rPr lang="en-US" sz="1500" smtClean="0">
                <a:latin typeface="Century Schoolbook" pitchFamily="18" charset="0"/>
              </a:rPr>
              <a:t>Joseph de Maistre- spokesman for counterrevolutionary and authoritarian conservatism; only absolute monarchy could guarantee “order in society” and avoid chaos</a:t>
            </a:r>
          </a:p>
          <a:p>
            <a:pPr>
              <a:lnSpc>
                <a:spcPct val="90000"/>
              </a:lnSpc>
            </a:pPr>
            <a:r>
              <a:rPr lang="en-US" sz="1500" smtClean="0">
                <a:latin typeface="Century Schoolbook" pitchFamily="18" charset="0"/>
              </a:rPr>
              <a:t>Favored obedience to political authority, organized religion was crucial to social order, hated revolutionary upheavals</a:t>
            </a:r>
          </a:p>
          <a:p>
            <a:pPr>
              <a:lnSpc>
                <a:spcPct val="90000"/>
              </a:lnSpc>
            </a:pPr>
            <a:r>
              <a:rPr lang="en-US" sz="1500" smtClean="0">
                <a:latin typeface="Century Schoolbook" pitchFamily="18" charset="0"/>
              </a:rPr>
              <a:t>Supported by hereditary monarchs, gov’t bureaucracies, landowning aristocracies, revived churches</a:t>
            </a:r>
          </a:p>
          <a:p>
            <a:endParaRPr lang="en-US" smtClean="0"/>
          </a:p>
        </p:txBody>
      </p:sp>
      <p:pic>
        <p:nvPicPr>
          <p:cNvPr id="30724" name="Picture 4" descr="Bur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971800"/>
            <a:ext cx="3094038" cy="3886200"/>
          </a:xfrm>
          <a:prstGeom prst="rect">
            <a:avLst/>
          </a:prstGeom>
          <a:noFill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057400" y="61722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Imprint MT Shadow" pitchFamily="82" charset="0"/>
              </a:rPr>
              <a:t>Edmund Burke</a:t>
            </a:r>
          </a:p>
        </p:txBody>
      </p:sp>
      <p:pic>
        <p:nvPicPr>
          <p:cNvPr id="30726" name="Picture 6" descr="maist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971800"/>
            <a:ext cx="3243263" cy="3886200"/>
          </a:xfrm>
          <a:prstGeom prst="rect">
            <a:avLst/>
          </a:prstGeom>
          <a:noFill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648200" y="30480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Imprint MT Shadow" pitchFamily="82" charset="0"/>
              </a:rPr>
              <a:t>Joseph de Maistre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accent2"/>
            </a:gs>
            <a:gs pos="5000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8392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500" b="1" u="sng" smtClean="0">
                <a:latin typeface="Century Schoolbook" pitchFamily="18" charset="0"/>
              </a:rPr>
              <a:t>The Concert of Europe</a:t>
            </a:r>
          </a:p>
          <a:p>
            <a:pPr>
              <a:lnSpc>
                <a:spcPct val="90000"/>
              </a:lnSpc>
            </a:pPr>
            <a:r>
              <a:rPr lang="en-US" sz="1500" smtClean="0">
                <a:solidFill>
                  <a:srgbClr val="FFFFCC"/>
                </a:solidFill>
                <a:latin typeface="Century Schoolbook" pitchFamily="18" charset="0"/>
              </a:rPr>
              <a:t>4 postwar conferences between 1818 and 1822. </a:t>
            </a:r>
          </a:p>
          <a:p>
            <a:pPr>
              <a:lnSpc>
                <a:spcPct val="90000"/>
              </a:lnSpc>
            </a:pPr>
            <a:r>
              <a:rPr lang="en-US" sz="1500" smtClean="0">
                <a:solidFill>
                  <a:srgbClr val="FFFFCC"/>
                </a:solidFill>
                <a:latin typeface="Century Schoolbook" pitchFamily="18" charset="0"/>
              </a:rPr>
              <a:t>Aix-la-Chapelle- troops withdrawn  from France who joins making a quintuple alliance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500" smtClean="0">
                <a:solidFill>
                  <a:srgbClr val="FFFFCC"/>
                </a:solidFill>
                <a:latin typeface="Century Schoolbook" pitchFamily="18" charset="0"/>
              </a:rPr>
              <a:t>	Troppau- outbreaks of revolution in Spain and Italy, principals of intervention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500" smtClean="0">
                <a:solidFill>
                  <a:srgbClr val="FFFFCC"/>
                </a:solidFill>
                <a:latin typeface="Century Schoolbook" pitchFamily="18" charset="0"/>
              </a:rPr>
              <a:t>	Laibach- authorize Prussian troops to Naples, restores Ferdinand I to throne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500" smtClean="0">
                <a:solidFill>
                  <a:srgbClr val="FFFFCC"/>
                </a:solidFill>
                <a:latin typeface="Century Schoolbook" pitchFamily="18" charset="0"/>
              </a:rPr>
              <a:t>	Verona- authorize French troops to Spain, Ferdinand VII &amp; Bourbon monarch restored</a:t>
            </a:r>
          </a:p>
          <a:p>
            <a:pPr>
              <a:lnSpc>
                <a:spcPct val="90000"/>
              </a:lnSpc>
            </a:pPr>
            <a:r>
              <a:rPr lang="en-US" sz="1500" smtClean="0">
                <a:solidFill>
                  <a:srgbClr val="FFFFCC"/>
                </a:solidFill>
                <a:latin typeface="Century Schoolbook" pitchFamily="18" charset="0"/>
              </a:rPr>
              <a:t>Breaks down after Great Britain rejects principles of intervention</a:t>
            </a:r>
            <a:endParaRPr lang="en-US" sz="1500" b="1" smtClean="0">
              <a:solidFill>
                <a:srgbClr val="FFFFCC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500" b="1" u="sng" smtClean="0">
                <a:latin typeface="Century Schoolbook" pitchFamily="18" charset="0"/>
              </a:rPr>
              <a:t>Revolts in Latin America</a:t>
            </a:r>
          </a:p>
          <a:p>
            <a:pPr>
              <a:lnSpc>
                <a:spcPct val="90000"/>
              </a:lnSpc>
            </a:pPr>
            <a:r>
              <a:rPr lang="en-US" sz="1500" smtClean="0">
                <a:solidFill>
                  <a:srgbClr val="FFFFCC"/>
                </a:solidFill>
                <a:latin typeface="Century Schoolbook" pitchFamily="18" charset="0"/>
              </a:rPr>
              <a:t>Simon Bolivar struggled for independence in Venezuela; Jose de San Martin freed Chile in 1817, and then moved onto Lima; Mexico and Central American provinces achieved their freedom, Portugal recognizes independence of Brazil; by 1825 almost all of Latin America had been freed of colonial domination</a:t>
            </a:r>
          </a:p>
          <a:p>
            <a:pPr>
              <a:lnSpc>
                <a:spcPct val="90000"/>
              </a:lnSpc>
            </a:pPr>
            <a:r>
              <a:rPr lang="en-US" sz="1500" smtClean="0">
                <a:solidFill>
                  <a:srgbClr val="FFFFCC"/>
                </a:solidFill>
                <a:latin typeface="Century Schoolbook" pitchFamily="18" charset="0"/>
              </a:rPr>
              <a:t>British proposed joint action with the U.S. against European interference in Latin America </a:t>
            </a:r>
          </a:p>
          <a:p>
            <a:pPr>
              <a:lnSpc>
                <a:spcPct val="90000"/>
              </a:lnSpc>
            </a:pPr>
            <a:r>
              <a:rPr lang="en-US" sz="1500" smtClean="0">
                <a:solidFill>
                  <a:srgbClr val="FFFFCC"/>
                </a:solidFill>
                <a:latin typeface="Century Schoolbook" pitchFamily="18" charset="0"/>
              </a:rPr>
              <a:t>Monroe Doctrine (1823) guaranteed Latin America’s independence and warns against any further European intervention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500" b="1" u="sng" smtClean="0">
                <a:latin typeface="Century Schoolbook" pitchFamily="18" charset="0"/>
              </a:rPr>
              <a:t>Greek Revolt</a:t>
            </a:r>
          </a:p>
          <a:p>
            <a:pPr>
              <a:lnSpc>
                <a:spcPct val="90000"/>
              </a:lnSpc>
            </a:pPr>
            <a:r>
              <a:rPr lang="en-US" sz="1500" smtClean="0">
                <a:solidFill>
                  <a:srgbClr val="FFFFCC"/>
                </a:solidFill>
                <a:latin typeface="Century Schoolbook" pitchFamily="18" charset="0"/>
              </a:rPr>
              <a:t>1821, Greeks revolt against Ottoman Turkish masters, outpour of European sentiment</a:t>
            </a:r>
          </a:p>
          <a:p>
            <a:pPr>
              <a:lnSpc>
                <a:spcPct val="90000"/>
              </a:lnSpc>
            </a:pPr>
            <a:r>
              <a:rPr lang="en-US" sz="1500" smtClean="0">
                <a:solidFill>
                  <a:srgbClr val="FFFFCC"/>
                </a:solidFill>
                <a:latin typeface="Century Schoolbook" pitchFamily="18" charset="0"/>
              </a:rPr>
              <a:t>Treaty of Adrianople (1821) ended Russian-Turkish war; Ottoman Empire agrees to allow Russia, France, and Britain decide the fate of Greece</a:t>
            </a:r>
          </a:p>
          <a:p>
            <a:pPr>
              <a:lnSpc>
                <a:spcPct val="90000"/>
              </a:lnSpc>
            </a:pPr>
            <a:r>
              <a:rPr lang="en-US" sz="1500" smtClean="0">
                <a:solidFill>
                  <a:srgbClr val="FFFFCC"/>
                </a:solidFill>
                <a:latin typeface="Century Schoolbook" pitchFamily="18" charset="0"/>
              </a:rPr>
              <a:t>Greece declared an independent nation and later a new royal dynasty is established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CC0000"/>
            </a:gs>
            <a:gs pos="50000">
              <a:srgbClr val="CC0000">
                <a:gamma/>
                <a:tint val="63529"/>
                <a:invGamma/>
              </a:srgbClr>
            </a:gs>
            <a:gs pos="100000">
              <a:srgbClr val="CC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305800" cy="3581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500" b="1" u="sng" smtClean="0">
                <a:latin typeface="Century Schoolbook" pitchFamily="18" charset="0"/>
              </a:rPr>
              <a:t>Rule of the Tories in Great Britain </a:t>
            </a:r>
          </a:p>
          <a:p>
            <a:r>
              <a:rPr lang="en-US" sz="1500" smtClean="0">
                <a:latin typeface="Century Schoolbook" pitchFamily="18" charset="0"/>
              </a:rPr>
              <a:t>Corn Laws of 1815 as response to falling agriculture prices places very high tariffs on foreign grain; benefits landowners, very difficult for middle and working class</a:t>
            </a:r>
          </a:p>
          <a:p>
            <a:r>
              <a:rPr lang="en-US" sz="1500" smtClean="0">
                <a:latin typeface="Century Schoolbook" pitchFamily="18" charset="0"/>
              </a:rPr>
              <a:t>Mass protest like the Peterloo Massacre; 11 die; leads Parliament to take more repressive measures</a:t>
            </a:r>
            <a:endParaRPr lang="en-US" sz="1500" u="sng" smtClean="0">
              <a:latin typeface="Century Schoolbook" pitchFamily="18" charset="0"/>
            </a:endParaRPr>
          </a:p>
          <a:p>
            <a:pPr>
              <a:buFont typeface="Arial" charset="0"/>
              <a:buNone/>
            </a:pPr>
            <a:r>
              <a:rPr lang="en-US" sz="1500" b="1" u="sng" smtClean="0">
                <a:latin typeface="Century Schoolbook" pitchFamily="18" charset="0"/>
              </a:rPr>
              <a:t>Restoration in France</a:t>
            </a:r>
          </a:p>
          <a:p>
            <a:r>
              <a:rPr lang="en-US" sz="1500" smtClean="0">
                <a:latin typeface="Century Schoolbook" pitchFamily="18" charset="0"/>
              </a:rPr>
              <a:t>1814- Bourbon restoration with Louis XVIII; bicameral Chamber of Peers and Deputies</a:t>
            </a:r>
          </a:p>
          <a:p>
            <a:r>
              <a:rPr lang="en-US" sz="1500" smtClean="0">
                <a:latin typeface="Century Schoolbook" pitchFamily="18" charset="0"/>
              </a:rPr>
              <a:t>Ultraroyalists hope to return to monarchial system, restore influential Catholic church</a:t>
            </a:r>
          </a:p>
          <a:p>
            <a:r>
              <a:rPr lang="en-US" sz="1500" smtClean="0">
                <a:latin typeface="Century Schoolbook" pitchFamily="18" charset="0"/>
              </a:rPr>
              <a:t>1824- Charles X encourages Catholic church to reestablish control, accept principal of ministerial responsibility</a:t>
            </a:r>
          </a:p>
          <a:p>
            <a:pPr>
              <a:buFont typeface="Arial" charset="0"/>
              <a:buNone/>
            </a:pPr>
            <a:r>
              <a:rPr lang="en-US" sz="1500" b="1" u="sng" smtClean="0">
                <a:latin typeface="Century Schoolbook" pitchFamily="18" charset="0"/>
              </a:rPr>
              <a:t>Intervention in Italy &amp; Spain</a:t>
            </a:r>
          </a:p>
          <a:p>
            <a:r>
              <a:rPr lang="en-US" sz="1500" smtClean="0">
                <a:latin typeface="Century Schoolbook" pitchFamily="18" charset="0"/>
              </a:rPr>
              <a:t>Italy under Austrian domination; reactionary gov’t; Carbonari plan for revolution</a:t>
            </a:r>
          </a:p>
          <a:p>
            <a:r>
              <a:rPr lang="en-US" sz="1500" smtClean="0">
                <a:latin typeface="Century Schoolbook" pitchFamily="18" charset="0"/>
              </a:rPr>
              <a:t>Ferdinand VII; liberal constitution leads to revolts; French intervene &amp; restore monarch</a:t>
            </a:r>
          </a:p>
          <a:p>
            <a:pPr>
              <a:buFont typeface="Arial" charset="0"/>
              <a:buNone/>
            </a:pPr>
            <a:endParaRPr lang="en-US" sz="1500" u="sng" smtClean="0">
              <a:latin typeface="Pegasus"/>
            </a:endParaRPr>
          </a:p>
        </p:txBody>
      </p:sp>
      <p:pic>
        <p:nvPicPr>
          <p:cNvPr id="16387" name="Picture 3" descr="louis_XVI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657600"/>
            <a:ext cx="2162175" cy="3200400"/>
          </a:xfrm>
          <a:prstGeom prst="rect">
            <a:avLst/>
          </a:prstGeom>
          <a:noFill/>
        </p:spPr>
      </p:pic>
      <p:pic>
        <p:nvPicPr>
          <p:cNvPr id="16388" name="Picture 4" descr="ferdinand-vii-2-siz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581400"/>
            <a:ext cx="2114550" cy="3276600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429000" y="4419600"/>
            <a:ext cx="1752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Imprint MT Shadow" pitchFamily="82" charset="0"/>
              </a:rPr>
              <a:t>Restoration 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Imprint MT Shadow" pitchFamily="82" charset="0"/>
              </a:rPr>
              <a:t>Of the 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Imprint MT Shadow" pitchFamily="82" charset="0"/>
              </a:rPr>
              <a:t>Bourbons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FFFFCC">
                <a:gamma/>
                <a:shade val="46275"/>
                <a:invGamma/>
              </a:srgbClr>
            </a:gs>
            <a:gs pos="50000">
              <a:srgbClr val="FFFFCC"/>
            </a:gs>
            <a:gs pos="100000">
              <a:srgbClr val="FFFFCC">
                <a:gamma/>
                <a:shade val="46275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2209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500" b="1" u="sng" smtClean="0">
                <a:latin typeface="Century Schoolbook" pitchFamily="18" charset="0"/>
              </a:rPr>
              <a:t>Repression in Central Europe</a:t>
            </a:r>
          </a:p>
          <a:p>
            <a:r>
              <a:rPr lang="en-US" sz="1500" i="1" smtClean="0">
                <a:latin typeface="Century Schoolbook" pitchFamily="18" charset="0"/>
              </a:rPr>
              <a:t>Burschenschaften:</a:t>
            </a:r>
            <a:r>
              <a:rPr lang="en-US" sz="1500" smtClean="0">
                <a:latin typeface="Century Schoolbook" pitchFamily="18" charset="0"/>
              </a:rPr>
              <a:t> student societies dedicated to fostering the goal of a free united Germany; motto “Honor, Liberty, and Fatherland” in part inspired by Friedrich Ludwig Jahn</a:t>
            </a:r>
          </a:p>
          <a:p>
            <a:r>
              <a:rPr lang="en-US" sz="1500" smtClean="0">
                <a:latin typeface="Century Schoolbook" pitchFamily="18" charset="0"/>
              </a:rPr>
              <a:t>Metternich declares the Karlsbad Decrees of 1819 which close the </a:t>
            </a:r>
            <a:r>
              <a:rPr lang="en-US" sz="1500" i="1" smtClean="0">
                <a:latin typeface="Century Schoolbook" pitchFamily="18" charset="0"/>
              </a:rPr>
              <a:t>Burschenschaften</a:t>
            </a:r>
            <a:r>
              <a:rPr lang="en-US" sz="1500" smtClean="0">
                <a:latin typeface="Century Schoolbook" pitchFamily="18" charset="0"/>
              </a:rPr>
              <a:t>, provide for censorship of the press, and place the universities under close supervision and control</a:t>
            </a:r>
          </a:p>
          <a:p>
            <a:r>
              <a:rPr lang="en-US" sz="1500" smtClean="0">
                <a:latin typeface="Century Schoolbook" pitchFamily="18" charset="0"/>
              </a:rPr>
              <a:t>Austrian Empire held together by the dynasty, the imperial civil service, the imperial army, and the Catholic Church</a:t>
            </a:r>
          </a:p>
          <a:p>
            <a:r>
              <a:rPr lang="en-US" sz="1500" smtClean="0">
                <a:latin typeface="Century Schoolbook" pitchFamily="18" charset="0"/>
              </a:rPr>
              <a:t>Forces of liberalism and nationalism grew causing the Austrian Empire to stagnate</a:t>
            </a:r>
          </a:p>
          <a:p>
            <a:pPr>
              <a:buFont typeface="Arial" charset="0"/>
              <a:buNone/>
            </a:pPr>
            <a:endParaRPr lang="en-US" sz="1500" b="1" u="sng" smtClean="0">
              <a:latin typeface="Century Schoolbook" pitchFamily="18" charset="0"/>
            </a:endParaRPr>
          </a:p>
          <a:p>
            <a:pPr>
              <a:buFont typeface="Arial" charset="0"/>
              <a:buNone/>
            </a:pPr>
            <a:endParaRPr lang="en-US" sz="1500" b="1" u="sng" smtClean="0">
              <a:latin typeface="Century Schoolbook" pitchFamily="18" charset="0"/>
            </a:endParaRPr>
          </a:p>
          <a:p>
            <a:pPr>
              <a:buFont typeface="Arial" charset="0"/>
              <a:buNone/>
            </a:pPr>
            <a:endParaRPr lang="en-US" sz="1500" b="1" u="sng" smtClean="0">
              <a:latin typeface="Century Schoolbook" pitchFamily="18" charset="0"/>
            </a:endParaRPr>
          </a:p>
          <a:p>
            <a:pPr>
              <a:buFont typeface="Arial" charset="0"/>
              <a:buNone/>
            </a:pPr>
            <a:endParaRPr lang="en-US" sz="1500" b="1" u="sng" smtClean="0">
              <a:latin typeface="Century Schoolbook" pitchFamily="18" charset="0"/>
            </a:endParaRPr>
          </a:p>
          <a:p>
            <a:pPr>
              <a:buFont typeface="Arial" charset="0"/>
              <a:buNone/>
            </a:pPr>
            <a:endParaRPr lang="en-US" sz="1500" b="1" u="sng" smtClean="0">
              <a:latin typeface="Century Schoolbook" pitchFamily="18" charset="0"/>
            </a:endParaRPr>
          </a:p>
          <a:p>
            <a:pPr>
              <a:buFont typeface="Arial" charset="0"/>
              <a:buNone/>
            </a:pPr>
            <a:endParaRPr lang="en-US" sz="1500" b="1" u="sng" smtClean="0">
              <a:latin typeface="Century Schoolbook" pitchFamily="18" charset="0"/>
            </a:endParaRPr>
          </a:p>
          <a:p>
            <a:pPr>
              <a:buFont typeface="Arial" charset="0"/>
              <a:buNone/>
            </a:pPr>
            <a:endParaRPr lang="en-US" sz="1500" b="1" u="sng" smtClean="0">
              <a:latin typeface="Century Schoolbook" pitchFamily="18" charset="0"/>
            </a:endParaRPr>
          </a:p>
          <a:p>
            <a:pPr>
              <a:buFont typeface="Arial" charset="0"/>
              <a:buNone/>
            </a:pPr>
            <a:endParaRPr lang="en-US" sz="1500" b="1" u="sng" smtClean="0">
              <a:latin typeface="Century Schoolbook" pitchFamily="18" charset="0"/>
            </a:endParaRPr>
          </a:p>
          <a:p>
            <a:pPr>
              <a:buFont typeface="Arial" charset="0"/>
              <a:buNone/>
            </a:pPr>
            <a:endParaRPr lang="en-US" sz="1500" b="1" u="sng" smtClean="0">
              <a:latin typeface="Century Schoolbook" pitchFamily="18" charset="0"/>
            </a:endParaRPr>
          </a:p>
          <a:p>
            <a:pPr>
              <a:buFont typeface="Arial" charset="0"/>
              <a:buNone/>
            </a:pPr>
            <a:endParaRPr lang="en-US" sz="1500" b="1" u="sng" smtClean="0">
              <a:latin typeface="Century Schoolbook" pitchFamily="18" charset="0"/>
            </a:endParaRPr>
          </a:p>
          <a:p>
            <a:pPr>
              <a:buFont typeface="Arial" charset="0"/>
              <a:buNone/>
            </a:pPr>
            <a:endParaRPr lang="en-US" sz="1500" b="1" u="sng" smtClean="0">
              <a:latin typeface="Century Schoolbook" pitchFamily="18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0" y="4935538"/>
            <a:ext cx="8991600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500" b="1" u="sng">
                <a:latin typeface="Century Schoolbook" pitchFamily="18" charset="0"/>
              </a:rPr>
              <a:t>Tsarist Autocracy in Russia</a:t>
            </a:r>
          </a:p>
          <a:p>
            <a:pPr>
              <a:buFontTx/>
              <a:buChar char="•"/>
            </a:pPr>
            <a:r>
              <a:rPr lang="en-US" sz="1500">
                <a:latin typeface="Century Schoolbook" pitchFamily="18" charset="0"/>
              </a:rPr>
              <a:t>Alexander I dies leaves throne to his brother Nicholas instead of Constantine, its legal heir</a:t>
            </a:r>
          </a:p>
          <a:p>
            <a:pPr>
              <a:buFontTx/>
              <a:buChar char="•"/>
            </a:pPr>
            <a:r>
              <a:rPr lang="en-US" sz="1500">
                <a:latin typeface="Century Schoolbook" pitchFamily="18" charset="0"/>
              </a:rPr>
              <a:t>The Decembrist Revolt (1825)- military leaders of Northern Union rebelled against accesion of Nicholas; soon crushed by troops loyal to Nicholas and its leaders were executed</a:t>
            </a:r>
          </a:p>
          <a:p>
            <a:pPr>
              <a:buFontTx/>
              <a:buChar char="•"/>
            </a:pPr>
            <a:r>
              <a:rPr lang="en-US" sz="1500">
                <a:latin typeface="Century Schoolbook" pitchFamily="18" charset="0"/>
              </a:rPr>
              <a:t>Nicholas I transforms from a conservative into a reactionary; strengthened both the bureaucracy and secret police; Third section given sweeping power</a:t>
            </a: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8680" name="Picture 8" descr="decembr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0"/>
            <a:ext cx="6629400" cy="28416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DDDDDD"/>
            </a:gs>
            <a:gs pos="50000">
              <a:srgbClr val="DDDDDD">
                <a:gamma/>
                <a:shade val="47451"/>
                <a:invGamma/>
              </a:srgbClr>
            </a:gs>
            <a:gs pos="100000">
              <a:srgbClr val="DDDDD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sz="3600" b="1" smtClean="0">
                <a:latin typeface="Imprint MT Shadow" pitchFamily="82" charset="0"/>
              </a:rPr>
              <a:t>Intellectual: Ideologies of Change</a:t>
            </a:r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228600" y="1600200"/>
            <a:ext cx="8153400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b="1" u="sng">
                <a:latin typeface="Century Schoolbook" pitchFamily="18" charset="0"/>
              </a:rPr>
              <a:t>Liberalism</a:t>
            </a:r>
          </a:p>
          <a:p>
            <a:pPr>
              <a:buFontTx/>
              <a:buChar char="•"/>
            </a:pPr>
            <a:r>
              <a:rPr lang="en-US" sz="1500">
                <a:latin typeface="Century Schoolbook" pitchFamily="18" charset="0"/>
              </a:rPr>
              <a:t>Belief: people should be as free from restraint as possible; Gov’t involved in 3 functions: the defense of the country, police protection of individuals, construction and maintenance of public works too expensive for individuals to undertake</a:t>
            </a:r>
          </a:p>
          <a:p>
            <a:pPr>
              <a:buFontTx/>
              <a:buChar char="•"/>
            </a:pPr>
            <a:r>
              <a:rPr lang="en-US" sz="1500">
                <a:latin typeface="Century Schoolbook" pitchFamily="18" charset="0"/>
              </a:rPr>
              <a:t>Tied to middle-class men (esp. industrials) who favored the extension of voting rights to share power with landowning class</a:t>
            </a:r>
          </a:p>
          <a:p>
            <a:pPr>
              <a:buFontTx/>
              <a:buChar char="•"/>
            </a:pPr>
            <a:r>
              <a:rPr lang="en-US" sz="1500">
                <a:latin typeface="Century Schoolbook" pitchFamily="18" charset="0"/>
              </a:rPr>
              <a:t>Most influential are Thomas Malthus </a:t>
            </a:r>
            <a:r>
              <a:rPr lang="en-US" sz="1500" i="1">
                <a:latin typeface="Century Schoolbook" pitchFamily="18" charset="0"/>
              </a:rPr>
              <a:t>Essay on the Principles of Population</a:t>
            </a:r>
            <a:r>
              <a:rPr lang="en-US" sz="1500">
                <a:latin typeface="Century Schoolbook" pitchFamily="18" charset="0"/>
              </a:rPr>
              <a:t>; David Ricardo </a:t>
            </a:r>
            <a:r>
              <a:rPr lang="en-US" sz="1500" i="1">
                <a:latin typeface="Century Schoolbook" pitchFamily="18" charset="0"/>
              </a:rPr>
              <a:t>Principles of Political Economy</a:t>
            </a:r>
            <a:r>
              <a:rPr lang="en-US" sz="1500">
                <a:latin typeface="Century Schoolbook" pitchFamily="18" charset="0"/>
              </a:rPr>
              <a:t>; John Stuart Mill </a:t>
            </a:r>
            <a:r>
              <a:rPr lang="en-US" sz="1500" i="1">
                <a:latin typeface="Century Schoolbook" pitchFamily="18" charset="0"/>
              </a:rPr>
              <a:t>On Liberty </a:t>
            </a:r>
            <a:r>
              <a:rPr lang="en-US" sz="1500">
                <a:latin typeface="Century Schoolbook" pitchFamily="18" charset="0"/>
              </a:rPr>
              <a:t>and </a:t>
            </a:r>
            <a:r>
              <a:rPr lang="en-US" sz="1500" i="1">
                <a:latin typeface="Century Schoolbook" pitchFamily="18" charset="0"/>
              </a:rPr>
              <a:t>On the Subjection of Women </a:t>
            </a:r>
            <a:r>
              <a:rPr lang="en-US" sz="1500">
                <a:latin typeface="Century Schoolbook" pitchFamily="18" charset="0"/>
              </a:rPr>
              <a:t>which argued “the legal subordination of one sex to the other”  was wrong</a:t>
            </a:r>
            <a:endParaRPr lang="en-US" sz="1500" b="1" u="sng">
              <a:latin typeface="Century Schoolbook" pitchFamily="18" charset="0"/>
            </a:endParaRPr>
          </a:p>
          <a:p>
            <a:r>
              <a:rPr lang="en-US" sz="1500" b="1" u="sng">
                <a:latin typeface="Century Schoolbook" pitchFamily="18" charset="0"/>
              </a:rPr>
              <a:t>Nationalism</a:t>
            </a:r>
          </a:p>
          <a:p>
            <a:pPr>
              <a:buFont typeface="Arial" charset="0"/>
              <a:buChar char="•"/>
            </a:pPr>
            <a:r>
              <a:rPr lang="en-US" sz="1500">
                <a:latin typeface="Century Schoolbook" pitchFamily="18" charset="0"/>
              </a:rPr>
              <a:t>Belief: the awareness of being part of a community that has common institutions, traditions, languages, and customs should become the focus of the individual’s primary political loyalty</a:t>
            </a:r>
            <a:endParaRPr lang="en-US" sz="1500" b="1" u="sng">
              <a:latin typeface="Century Schoolbook" pitchFamily="18" charset="0"/>
            </a:endParaRPr>
          </a:p>
          <a:p>
            <a:r>
              <a:rPr lang="en-US" sz="1500" b="1" u="sng">
                <a:latin typeface="Century Schoolbook" pitchFamily="18" charset="0"/>
              </a:rPr>
              <a:t>Early Socialism</a:t>
            </a:r>
          </a:p>
          <a:p>
            <a:pPr>
              <a:buFontTx/>
              <a:buChar char="•"/>
            </a:pPr>
            <a:r>
              <a:rPr lang="en-US" sz="1500">
                <a:latin typeface="Century Schoolbook" pitchFamily="18" charset="0"/>
              </a:rPr>
              <a:t>Belief:</a:t>
            </a:r>
            <a:r>
              <a:rPr lang="en-US" sz="1500" b="1" u="sng">
                <a:latin typeface="Century Schoolbook" pitchFamily="18" charset="0"/>
              </a:rPr>
              <a:t> </a:t>
            </a:r>
            <a:r>
              <a:rPr lang="en-US" sz="1500">
                <a:latin typeface="Century Schoolbook" pitchFamily="18" charset="0"/>
              </a:rPr>
              <a:t>to introduce equality into social conditions and believed that human cooperation was superior to the competition that characterized early industrial capitalism</a:t>
            </a:r>
          </a:p>
          <a:p>
            <a:pPr>
              <a:buFontTx/>
              <a:buChar char="•"/>
            </a:pPr>
            <a:r>
              <a:rPr lang="en-US" sz="1500">
                <a:latin typeface="Century Schoolbook" pitchFamily="18" charset="0"/>
              </a:rPr>
              <a:t>Early socialist sought to demonstrate the advantages of cooperative living in phalansteries or utopian environments</a:t>
            </a:r>
          </a:p>
          <a:p>
            <a:pPr>
              <a:buFontTx/>
              <a:buChar char="•"/>
            </a:pPr>
            <a:endParaRPr lang="en-US" sz="1500">
              <a:latin typeface="Century Schoolbook" pitchFamily="18" charset="0"/>
            </a:endParaRPr>
          </a:p>
          <a:p>
            <a:pPr>
              <a:buFont typeface="Arial" charset="0"/>
              <a:buChar char="•"/>
            </a:pPr>
            <a:endParaRPr lang="en-US" sz="1500">
              <a:latin typeface="Century Schoolbook" pitchFamily="18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660066">
                <a:gamma/>
                <a:shade val="72941"/>
                <a:invGamma/>
              </a:srgbClr>
            </a:gs>
            <a:gs pos="50000">
              <a:srgbClr val="660066"/>
            </a:gs>
            <a:gs pos="100000">
              <a:srgbClr val="660066">
                <a:gamma/>
                <a:shade val="72941"/>
                <a:invGamma/>
              </a:srgb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smtClean="0">
                <a:latin typeface="Imprint MT Shadow" pitchFamily="82" charset="0"/>
              </a:rPr>
              <a:t>Social: Revolution and Reform</a:t>
            </a:r>
            <a:br>
              <a:rPr lang="en-US" sz="3600" b="1" smtClean="0">
                <a:latin typeface="Imprint MT Shadow" pitchFamily="82" charset="0"/>
              </a:rPr>
            </a:br>
            <a:r>
              <a:rPr lang="en-US" sz="3600" b="1" smtClean="0">
                <a:latin typeface="Imprint MT Shadow" pitchFamily="82" charset="0"/>
              </a:rPr>
              <a:t>(1830-1850)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1500" b="1" u="sng" smtClean="0">
                <a:latin typeface="Century Schoolbook" pitchFamily="18" charset="0"/>
              </a:rPr>
              <a:t>July  Revolution in France</a:t>
            </a:r>
          </a:p>
          <a:p>
            <a:r>
              <a:rPr lang="en-US" sz="1500" smtClean="0">
                <a:latin typeface="Century Schoolbook" pitchFamily="18" charset="0"/>
              </a:rPr>
              <a:t>1830- Charles X issues the July Ordinances that imposed rigid censorship on the press, dissolved the legislative assembly, and reduced the electorate in preparation for new elections; liberalism plays major role and he is overthrown </a:t>
            </a:r>
            <a:endParaRPr lang="en-US" sz="1500" b="1" u="sng" smtClean="0">
              <a:latin typeface="Century Schoolbook" pitchFamily="18" charset="0"/>
            </a:endParaRPr>
          </a:p>
          <a:p>
            <a:pPr>
              <a:buFont typeface="Arial" charset="0"/>
              <a:buNone/>
            </a:pPr>
            <a:r>
              <a:rPr lang="en-US" sz="1500" b="1" u="sng" smtClean="0">
                <a:latin typeface="Century Schoolbook" pitchFamily="18" charset="0"/>
              </a:rPr>
              <a:t>1830’s Outbursts in Belgium, Poland, and Italy</a:t>
            </a:r>
          </a:p>
          <a:p>
            <a:r>
              <a:rPr lang="en-US" sz="1500" smtClean="0">
                <a:latin typeface="Century Schoolbook" pitchFamily="18" charset="0"/>
              </a:rPr>
              <a:t>Belgians rise up against the Dutch and succeeded in convincing the major European powers to accept an independent, neutral Belgium; Leopold of Saxe-Coburg becomes new king; Belgian national congress establishes a constitutional monarchy</a:t>
            </a:r>
          </a:p>
          <a:p>
            <a:r>
              <a:rPr lang="en-US" sz="1500" smtClean="0">
                <a:latin typeface="Century Schoolbook" pitchFamily="18" charset="0"/>
              </a:rPr>
              <a:t>Metternich sends Austrian troops to crush revolts in 3 Italian states</a:t>
            </a:r>
          </a:p>
          <a:p>
            <a:r>
              <a:rPr lang="en-US" sz="1500" smtClean="0">
                <a:latin typeface="Century Schoolbook" pitchFamily="18" charset="0"/>
              </a:rPr>
              <a:t>Polish revolutionaries try to end Russian control of their country ; fail and Russians establish an oppressive military dictatorship </a:t>
            </a:r>
          </a:p>
          <a:p>
            <a:pPr>
              <a:buFont typeface="Arial" charset="0"/>
              <a:buNone/>
            </a:pPr>
            <a:r>
              <a:rPr lang="en-US" sz="1500" b="1" u="sng" smtClean="0">
                <a:latin typeface="Century Schoolbook" pitchFamily="18" charset="0"/>
              </a:rPr>
              <a:t>Reform in Britain</a:t>
            </a:r>
          </a:p>
          <a:p>
            <a:r>
              <a:rPr lang="en-US" sz="1500" smtClean="0">
                <a:latin typeface="Century Schoolbook" pitchFamily="18" charset="0"/>
              </a:rPr>
              <a:t>The Reform Act of 1832 gave industrial urban communities some voice in gov’t; benefits upper-middle class</a:t>
            </a:r>
          </a:p>
          <a:p>
            <a:r>
              <a:rPr lang="en-US" sz="1500" smtClean="0">
                <a:latin typeface="Century Schoolbook" pitchFamily="18" charset="0"/>
              </a:rPr>
              <a:t>The Poor Law of 183 4made pauper so wretched they would choose to work</a:t>
            </a:r>
          </a:p>
          <a:p>
            <a:r>
              <a:rPr lang="en-US" sz="1500" smtClean="0">
                <a:latin typeface="Century Schoolbook" pitchFamily="18" charset="0"/>
              </a:rPr>
              <a:t> The Repeal of the Corn Laws in 1846 abolished the Corn Laws, aided the industrial middle class, economic liberals that favored the principles of free trade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2032</Words>
  <Application>Microsoft Office PowerPoint</Application>
  <PresentationFormat>On-screen Show (4:3)</PresentationFormat>
  <Paragraphs>148</Paragraphs>
  <Slides>16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Chapter Twenty One 1815-1850</vt:lpstr>
      <vt:lpstr>Political: Conservative Order (1815-1830) </vt:lpstr>
      <vt:lpstr>Slide 3</vt:lpstr>
      <vt:lpstr>Slide 4</vt:lpstr>
      <vt:lpstr>Slide 5</vt:lpstr>
      <vt:lpstr>Slide 6</vt:lpstr>
      <vt:lpstr>Slide 7</vt:lpstr>
      <vt:lpstr>Intellectual: Ideologies of Change</vt:lpstr>
      <vt:lpstr>Social: Revolution and Reform (1830-1850)</vt:lpstr>
      <vt:lpstr>Slide 10</vt:lpstr>
      <vt:lpstr>Slide 11</vt:lpstr>
      <vt:lpstr>Social &amp; Economic: Emergence of an Ordered Society</vt:lpstr>
      <vt:lpstr>Social: Romantic &amp; Gothic</vt:lpstr>
      <vt:lpstr>Slide 14</vt:lpstr>
      <vt:lpstr>Slide 15</vt:lpstr>
      <vt:lpstr>Religious:  Revival in the Age of Romanticism</vt:lpstr>
    </vt:vector>
  </TitlesOfParts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Twenty One</dc:title>
  <dc:creator>joel</dc:creator>
  <cp:lastModifiedBy>tammy bradford</cp:lastModifiedBy>
  <cp:revision>28</cp:revision>
  <dcterms:created xsi:type="dcterms:W3CDTF">2009-04-28T09:30:38Z</dcterms:created>
  <dcterms:modified xsi:type="dcterms:W3CDTF">2009-04-28T11:34:06Z</dcterms:modified>
</cp:coreProperties>
</file>