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sldIdLst>
    <p:sldId id="256" r:id="rId2"/>
    <p:sldId id="257" r:id="rId3"/>
    <p:sldId id="259" r:id="rId4"/>
    <p:sldId id="258" r:id="rId5"/>
    <p:sldId id="260" r:id="rId6"/>
    <p:sldId id="261"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5" autoAdjust="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B6C3EC-F70B-4D23-B64C-96C1F205249D}" type="datetimeFigureOut">
              <a:rPr lang="en-US" smtClean="0"/>
              <a:pPr/>
              <a:t>4/27/2009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3EB63-F9B9-4B02-8FDE-E5542DCCB7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B3EB63-F9B9-4B02-8FDE-E5542DCCB77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DF79C66-C910-4D84-8F87-9BA843107DD4}" type="datetimeFigureOut">
              <a:rPr lang="en-US" smtClean="0"/>
              <a:pPr/>
              <a:t>4/27/2009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9E43FE9-5479-47E4-9D2C-CBC3E07068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F79C66-C910-4D84-8F87-9BA843107DD4}" type="datetimeFigureOut">
              <a:rPr lang="en-US" smtClean="0"/>
              <a:pPr/>
              <a:t>4/27/2009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E43FE9-5479-47E4-9D2C-CBC3E07068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F79C66-C910-4D84-8F87-9BA843107DD4}" type="datetimeFigureOut">
              <a:rPr lang="en-US" smtClean="0"/>
              <a:pPr/>
              <a:t>4/27/2009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E43FE9-5479-47E4-9D2C-CBC3E07068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F79C66-C910-4D84-8F87-9BA843107DD4}" type="datetimeFigureOut">
              <a:rPr lang="en-US" smtClean="0"/>
              <a:pPr/>
              <a:t>4/27/2009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E43FE9-5479-47E4-9D2C-CBC3E07068B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DF79C66-C910-4D84-8F87-9BA843107DD4}" type="datetimeFigureOut">
              <a:rPr lang="en-US" smtClean="0"/>
              <a:pPr/>
              <a:t>4/27/2009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E43FE9-5479-47E4-9D2C-CBC3E07068B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F79C66-C910-4D84-8F87-9BA843107DD4}" type="datetimeFigureOut">
              <a:rPr lang="en-US" smtClean="0"/>
              <a:pPr/>
              <a:t>4/27/2009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E43FE9-5479-47E4-9D2C-CBC3E07068B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F79C66-C910-4D84-8F87-9BA843107DD4}" type="datetimeFigureOut">
              <a:rPr lang="en-US" smtClean="0"/>
              <a:pPr/>
              <a:t>4/27/2009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9E43FE9-5479-47E4-9D2C-CBC3E07068B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DF79C66-C910-4D84-8F87-9BA843107DD4}" type="datetimeFigureOut">
              <a:rPr lang="en-US" smtClean="0"/>
              <a:pPr/>
              <a:t>4/27/2009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9E43FE9-5479-47E4-9D2C-CBC3E07068B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DF79C66-C910-4D84-8F87-9BA843107DD4}" type="datetimeFigureOut">
              <a:rPr lang="en-US" smtClean="0"/>
              <a:pPr/>
              <a:t>4/27/2009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9E43FE9-5479-47E4-9D2C-CBC3E07068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DF79C66-C910-4D84-8F87-9BA843107DD4}" type="datetimeFigureOut">
              <a:rPr lang="en-US" smtClean="0"/>
              <a:pPr/>
              <a:t>4/27/2009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E43FE9-5479-47E4-9D2C-CBC3E07068B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DF79C66-C910-4D84-8F87-9BA843107DD4}" type="datetimeFigureOut">
              <a:rPr lang="en-US" smtClean="0"/>
              <a:pPr/>
              <a:t>4/27/2009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9E43FE9-5479-47E4-9D2C-CBC3E07068B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DF79C66-C910-4D84-8F87-9BA843107DD4}" type="datetimeFigureOut">
              <a:rPr lang="en-US" smtClean="0"/>
              <a:pPr/>
              <a:t>4/27/2009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9E43FE9-5479-47E4-9D2C-CBC3E07068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dirty="0" smtClean="0"/>
              <a:t>The Age of Nationalism and Realism</a:t>
            </a:r>
            <a:endParaRPr lang="en-US" dirty="0"/>
          </a:p>
        </p:txBody>
      </p:sp>
      <p:sp>
        <p:nvSpPr>
          <p:cNvPr id="3" name="Subtitle 2"/>
          <p:cNvSpPr>
            <a:spLocks noGrp="1"/>
          </p:cNvSpPr>
          <p:nvPr>
            <p:ph type="subTitle" idx="1"/>
          </p:nvPr>
        </p:nvSpPr>
        <p:spPr/>
        <p:txBody>
          <a:bodyPr/>
          <a:lstStyle/>
          <a:p>
            <a:r>
              <a:rPr lang="en-US" dirty="0" smtClean="0"/>
              <a:t>By: Kayla </a:t>
            </a:r>
            <a:r>
              <a:rPr lang="en-US" dirty="0" err="1" smtClean="0"/>
              <a:t>Kashi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086600" cy="4525963"/>
          </a:xfrm>
        </p:spPr>
        <p:txBody>
          <a:bodyPr>
            <a:normAutofit/>
          </a:bodyPr>
          <a:lstStyle/>
          <a:p>
            <a:r>
              <a:rPr lang="en-US" sz="2200" dirty="0" smtClean="0"/>
              <a:t>They were organized in the fashion of Freemasonry, broken into small cells scattered across Italy. They sought the creation of a liberal, unified Italy.</a:t>
            </a:r>
          </a:p>
          <a:p>
            <a:r>
              <a:rPr lang="en-US" sz="2200" dirty="0" smtClean="0"/>
              <a:t>The membership was separated into two classes—apprentice and master. There were two ways to become a master, through serving as an apprentice for at least six months or by being a Freemason on entry. Their initiation rituals were structured around the trade of charcoal-selling, hence their name.</a:t>
            </a:r>
          </a:p>
          <a:p>
            <a:endParaRPr lang="en-US" dirty="0"/>
          </a:p>
        </p:txBody>
      </p:sp>
      <p:sp>
        <p:nvSpPr>
          <p:cNvPr id="3" name="Title 2"/>
          <p:cNvSpPr>
            <a:spLocks noGrp="1"/>
          </p:cNvSpPr>
          <p:nvPr>
            <p:ph type="title"/>
          </p:nvPr>
        </p:nvSpPr>
        <p:spPr/>
        <p:txBody>
          <a:bodyPr>
            <a:normAutofit fontScale="90000"/>
          </a:bodyPr>
          <a:lstStyle/>
          <a:p>
            <a:r>
              <a:rPr lang="en-US" i="1" dirty="0" smtClean="0"/>
              <a:t/>
            </a:r>
            <a:br>
              <a:rPr lang="en-US" i="1" dirty="0" smtClean="0"/>
            </a:br>
            <a:r>
              <a:rPr lang="en-US" b="0" dirty="0" err="1" smtClean="0">
                <a:effectLst>
                  <a:outerShdw blurRad="38100" dist="38100" dir="2700000" algn="tl">
                    <a:srgbClr val="000000">
                      <a:alpha val="43137"/>
                    </a:srgbClr>
                  </a:outerShdw>
                </a:effectLst>
              </a:rPr>
              <a:t>Carbonari</a:t>
            </a:r>
            <a:r>
              <a:rPr lang="en-US" b="0" dirty="0" smtClean="0">
                <a:effectLst>
                  <a:outerShdw blurRad="38100" dist="38100" dir="2700000" algn="tl">
                    <a:srgbClr val="000000">
                      <a:alpha val="43137"/>
                    </a:srgbClr>
                  </a:outerShdw>
                </a:effectLst>
              </a:rPr>
              <a:t> </a:t>
            </a:r>
            <a:r>
              <a:rPr lang="en-US" dirty="0" smtClean="0"/>
              <a:t> Insurrections:  1820-1821</a:t>
            </a:r>
            <a:br>
              <a:rPr lang="en-US"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7848600" cy="2709671"/>
          </a:xfrm>
        </p:spPr>
        <p:txBody>
          <a:bodyPr>
            <a:normAutofit fontScale="85000" lnSpcReduction="10000"/>
          </a:bodyPr>
          <a:lstStyle/>
          <a:p>
            <a:r>
              <a:rPr lang="en-US" dirty="0" smtClean="0"/>
              <a:t>The plan involves the goading of Austria into a war with Piedmont that France will then enter as the Italian state's ally. In return, the French are to increase their influence with the Pope and gain areas in south-west Italy, including Nice. Though not </a:t>
            </a:r>
            <a:r>
              <a:rPr lang="en-US" i="1" dirty="0" smtClean="0"/>
              <a:t>all</a:t>
            </a:r>
            <a:r>
              <a:rPr lang="en-US" dirty="0" smtClean="0"/>
              <a:t> will go according to plan, the war will arrive and France and Piedmont will defeat Austria and France will receive its new territories.</a:t>
            </a:r>
            <a:endParaRPr lang="en-US" dirty="0"/>
          </a:p>
        </p:txBody>
      </p:sp>
      <p:sp>
        <p:nvSpPr>
          <p:cNvPr id="3" name="Title 2"/>
          <p:cNvSpPr>
            <a:spLocks noGrp="1"/>
          </p:cNvSpPr>
          <p:nvPr>
            <p:ph type="title"/>
          </p:nvPr>
        </p:nvSpPr>
        <p:spPr>
          <a:xfrm>
            <a:off x="228600" y="228600"/>
            <a:ext cx="8229600" cy="1143000"/>
          </a:xfrm>
        </p:spPr>
        <p:txBody>
          <a:bodyPr>
            <a:normAutofit fontScale="90000"/>
          </a:bodyPr>
          <a:lstStyle/>
          <a:p>
            <a:r>
              <a:rPr lang="en-US" dirty="0" smtClean="0"/>
              <a:t>Cavour &amp; Napoleon III Meet at </a:t>
            </a:r>
            <a:r>
              <a:rPr lang="en-US" dirty="0" err="1" smtClean="0"/>
              <a:t>Plombières</a:t>
            </a:r>
            <a:r>
              <a:rPr lang="en-US" dirty="0" smtClean="0"/>
              <a:t>, 1858</a:t>
            </a:r>
            <a:endParaRPr lang="en-US" dirty="0"/>
          </a:p>
        </p:txBody>
      </p:sp>
      <p:pic>
        <p:nvPicPr>
          <p:cNvPr id="8195" name="Picture 3"/>
          <p:cNvPicPr>
            <a:picLocks noChangeAspect="1" noChangeArrowheads="1"/>
          </p:cNvPicPr>
          <p:nvPr/>
        </p:nvPicPr>
        <p:blipFill>
          <a:blip r:embed="rId3"/>
          <a:srcRect/>
          <a:stretch>
            <a:fillRect/>
          </a:stretch>
        </p:blipFill>
        <p:spPr bwMode="auto">
          <a:xfrm>
            <a:off x="4648200" y="3773403"/>
            <a:ext cx="4495800" cy="30845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600200"/>
            <a:ext cx="2971800" cy="4525963"/>
          </a:xfrm>
        </p:spPr>
        <p:txBody>
          <a:bodyPr>
            <a:normAutofit/>
          </a:bodyPr>
          <a:lstStyle/>
          <a:p>
            <a:pPr>
              <a:buNone/>
            </a:pPr>
            <a:r>
              <a:rPr lang="en-US" sz="2000" b="1" dirty="0" smtClean="0"/>
              <a:t>A </a:t>
            </a:r>
            <a:r>
              <a:rPr lang="en-US" sz="2000" b="1" dirty="0"/>
              <a:t>contemporary British cartoon, entitled "</a:t>
            </a:r>
            <a:r>
              <a:rPr lang="en-US" sz="2000" b="1" u="sng" dirty="0"/>
              <a:t>Right Leg in the Boot at Last</a:t>
            </a:r>
            <a:r>
              <a:rPr lang="en-US" sz="2000" b="1" dirty="0"/>
              <a:t>," shows Garibaldi helping Victor Emmanuel put on the Italian boot.</a:t>
            </a:r>
            <a:endParaRPr lang="en-US" sz="2000" dirty="0"/>
          </a:p>
          <a:p>
            <a:pPr>
              <a:buNone/>
            </a:pPr>
            <a:r>
              <a:rPr lang="en-US" sz="2000" dirty="0"/>
              <a:t> </a:t>
            </a:r>
          </a:p>
          <a:p>
            <a:endParaRPr lang="en-US" sz="2000" dirty="0"/>
          </a:p>
        </p:txBody>
      </p:sp>
      <p:sp>
        <p:nvSpPr>
          <p:cNvPr id="2" name="Title 1"/>
          <p:cNvSpPr>
            <a:spLocks noGrp="1"/>
          </p:cNvSpPr>
          <p:nvPr>
            <p:ph type="title"/>
          </p:nvPr>
        </p:nvSpPr>
        <p:spPr>
          <a:xfrm>
            <a:off x="457200" y="228600"/>
            <a:ext cx="8229600" cy="1143000"/>
          </a:xfrm>
        </p:spPr>
        <p:txBody>
          <a:bodyPr>
            <a:normAutofit fontScale="90000"/>
          </a:bodyPr>
          <a:lstStyle/>
          <a:p>
            <a:r>
              <a:rPr lang="en-US" dirty="0" smtClean="0"/>
              <a:t>Kingdom </a:t>
            </a:r>
            <a:r>
              <a:rPr lang="en-US" smtClean="0"/>
              <a:t>of Italy</a:t>
            </a:r>
            <a:br>
              <a:rPr lang="en-US" smtClean="0"/>
            </a:br>
            <a:r>
              <a:rPr lang="en-US" smtClean="0"/>
              <a:t>1871</a:t>
            </a:r>
            <a:endParaRPr lang="en-US" dirty="0"/>
          </a:p>
        </p:txBody>
      </p:sp>
      <p:pic>
        <p:nvPicPr>
          <p:cNvPr id="10242" name="Picture 2"/>
          <p:cNvPicPr>
            <a:picLocks noChangeAspect="1" noChangeArrowheads="1"/>
          </p:cNvPicPr>
          <p:nvPr/>
        </p:nvPicPr>
        <p:blipFill>
          <a:blip r:embed="rId3"/>
          <a:srcRect/>
          <a:stretch>
            <a:fillRect/>
          </a:stretch>
        </p:blipFill>
        <p:spPr bwMode="auto">
          <a:xfrm>
            <a:off x="5334000" y="1524000"/>
            <a:ext cx="3617415" cy="3962399"/>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a:srcRect/>
          <a:stretch>
            <a:fillRect/>
          </a:stretch>
        </p:blipFill>
        <p:spPr bwMode="auto">
          <a:xfrm>
            <a:off x="228600" y="4114800"/>
            <a:ext cx="3714750" cy="2524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Majors Players </a:t>
            </a:r>
            <a:endParaRPr lang="en-US" sz="2800" b="1" dirty="0" smtClean="0">
              <a:solidFill>
                <a:srgbClr val="EC6704"/>
              </a:solidFill>
              <a:latin typeface="UncialNarrow" pitchFamily="2" charset="0"/>
            </a:endParaRPr>
          </a:p>
          <a:p>
            <a:endParaRPr lang="en-US" sz="2800" b="1" dirty="0" smtClean="0">
              <a:solidFill>
                <a:srgbClr val="EC6704"/>
              </a:solidFill>
              <a:latin typeface="UncialNarrow" pitchFamily="2" charset="0"/>
            </a:endParaRPr>
          </a:p>
          <a:p>
            <a:endParaRPr lang="en-US" sz="2800" b="1" dirty="0" smtClean="0">
              <a:solidFill>
                <a:srgbClr val="EC6704"/>
              </a:solidFill>
              <a:latin typeface="UncialNarrow" pitchFamily="2" charset="0"/>
            </a:endParaRPr>
          </a:p>
          <a:p>
            <a:endParaRPr lang="en-US" sz="2800" b="1" dirty="0" smtClean="0">
              <a:solidFill>
                <a:srgbClr val="EC6704"/>
              </a:solidFill>
              <a:latin typeface="UncialNarrow" pitchFamily="2" charset="0"/>
            </a:endParaRPr>
          </a:p>
          <a:p>
            <a:endParaRPr lang="en-US" sz="2800" b="1" dirty="0" smtClean="0">
              <a:solidFill>
                <a:srgbClr val="EC6704"/>
              </a:solidFill>
              <a:latin typeface="UncialNarrow" pitchFamily="2" charset="0"/>
            </a:endParaRPr>
          </a:p>
          <a:p>
            <a:endParaRPr lang="en-US" sz="2800" b="1" dirty="0" smtClean="0">
              <a:solidFill>
                <a:srgbClr val="EC6704"/>
              </a:solidFill>
              <a:latin typeface="UncialNarrow" pitchFamily="2" charset="0"/>
            </a:endParaRPr>
          </a:p>
          <a:p>
            <a:endParaRPr lang="en-US" sz="2800" b="1" dirty="0" smtClean="0">
              <a:solidFill>
                <a:srgbClr val="EC6704"/>
              </a:solidFill>
              <a:latin typeface="UncialNarrow" pitchFamily="2" charset="0"/>
            </a:endParaRPr>
          </a:p>
          <a:p>
            <a:r>
              <a:rPr lang="en-US" sz="2800" b="1" dirty="0" smtClean="0">
                <a:latin typeface="UncialNarrow" pitchFamily="2" charset="0"/>
              </a:rPr>
              <a:t>Kaiser Wilhelm </a:t>
            </a:r>
            <a:r>
              <a:rPr lang="en-US" sz="2800" b="1" dirty="0" smtClean="0">
                <a:latin typeface="UncialNarrow" pitchFamily="2" charset="0"/>
              </a:rPr>
              <a:t>I     Helmut </a:t>
            </a:r>
            <a:r>
              <a:rPr lang="en-US" sz="2800" b="1" dirty="0" smtClean="0">
                <a:latin typeface="UncialNarrow" pitchFamily="2" charset="0"/>
              </a:rPr>
              <a:t>von </a:t>
            </a:r>
            <a:r>
              <a:rPr lang="en-US" sz="2800" b="1" dirty="0" err="1" smtClean="0">
                <a:latin typeface="UncialNarrow" pitchFamily="2" charset="0"/>
              </a:rPr>
              <a:t>Moltke</a:t>
            </a:r>
            <a:r>
              <a:rPr lang="en-US" sz="2800" b="1" dirty="0" smtClean="0">
                <a:latin typeface="UncialNarrow" pitchFamily="2" charset="0"/>
              </a:rPr>
              <a:t>      Otto Von </a:t>
            </a:r>
            <a:r>
              <a:rPr lang="en-US" sz="2800" b="1" dirty="0" err="1" smtClean="0">
                <a:latin typeface="UncialNarrow" pitchFamily="2" charset="0"/>
              </a:rPr>
              <a:t>Bismark</a:t>
            </a:r>
            <a:endParaRPr lang="en-US" sz="2800" b="1" dirty="0" smtClean="0">
              <a:latin typeface="UncialNarrow" pitchFamily="2" charset="0"/>
            </a:endParaRPr>
          </a:p>
          <a:p>
            <a:endParaRPr lang="en-US" sz="2800" b="1" dirty="0" smtClean="0">
              <a:latin typeface="UncialNarrow" pitchFamily="2" charset="0"/>
            </a:endParaRPr>
          </a:p>
          <a:p>
            <a:endParaRPr lang="en-US" dirty="0"/>
          </a:p>
        </p:txBody>
      </p:sp>
      <p:sp>
        <p:nvSpPr>
          <p:cNvPr id="3" name="Title 2"/>
          <p:cNvSpPr>
            <a:spLocks noGrp="1"/>
          </p:cNvSpPr>
          <p:nvPr>
            <p:ph type="title"/>
          </p:nvPr>
        </p:nvSpPr>
        <p:spPr/>
        <p:txBody>
          <a:bodyPr/>
          <a:lstStyle/>
          <a:p>
            <a:r>
              <a:rPr lang="en-US" dirty="0" smtClean="0"/>
              <a:t>Unification Of Germany</a:t>
            </a:r>
            <a:endParaRPr lang="en-US" dirty="0"/>
          </a:p>
        </p:txBody>
      </p:sp>
      <p:pic>
        <p:nvPicPr>
          <p:cNvPr id="4" name="Picture 3" descr="wilhelm1"/>
          <p:cNvPicPr>
            <a:picLocks noChangeAspect="1" noChangeArrowheads="1"/>
          </p:cNvPicPr>
          <p:nvPr/>
        </p:nvPicPr>
        <p:blipFill>
          <a:blip r:embed="rId3">
            <a:lum bright="-12000" contrast="6000"/>
          </a:blip>
          <a:srcRect/>
          <a:stretch>
            <a:fillRect/>
          </a:stretch>
        </p:blipFill>
        <p:spPr bwMode="auto">
          <a:xfrm>
            <a:off x="914400" y="2133600"/>
            <a:ext cx="1741487" cy="2620918"/>
          </a:xfrm>
          <a:prstGeom prst="rect">
            <a:avLst/>
          </a:prstGeom>
          <a:noFill/>
          <a:ln w="9525">
            <a:solidFill>
              <a:schemeClr val="hlink"/>
            </a:solidFill>
            <a:miter lim="800000"/>
            <a:headEnd/>
            <a:tailEnd/>
          </a:ln>
        </p:spPr>
      </p:pic>
      <p:pic>
        <p:nvPicPr>
          <p:cNvPr id="5" name="Picture 5" descr="10005695-r%20copy"/>
          <p:cNvPicPr>
            <a:picLocks noChangeAspect="1" noChangeArrowheads="1"/>
          </p:cNvPicPr>
          <p:nvPr/>
        </p:nvPicPr>
        <p:blipFill>
          <a:blip r:embed="rId4">
            <a:lum bright="6000" contrast="6000"/>
          </a:blip>
          <a:srcRect/>
          <a:stretch>
            <a:fillRect/>
          </a:stretch>
        </p:blipFill>
        <p:spPr bwMode="auto">
          <a:xfrm>
            <a:off x="3124200" y="2133600"/>
            <a:ext cx="1981200" cy="2676889"/>
          </a:xfrm>
          <a:prstGeom prst="rect">
            <a:avLst/>
          </a:prstGeom>
          <a:noFill/>
          <a:ln w="9525">
            <a:solidFill>
              <a:schemeClr val="accent2"/>
            </a:solidFill>
            <a:miter lim="800000"/>
            <a:headEnd/>
            <a:tailEnd/>
          </a:ln>
        </p:spPr>
      </p:pic>
      <p:pic>
        <p:nvPicPr>
          <p:cNvPr id="6" name="Picture 4" descr="bism"/>
          <p:cNvPicPr>
            <a:picLocks noChangeAspect="1" noChangeArrowheads="1"/>
          </p:cNvPicPr>
          <p:nvPr/>
        </p:nvPicPr>
        <p:blipFill>
          <a:blip r:embed="rId5"/>
          <a:srcRect/>
          <a:stretch>
            <a:fillRect/>
          </a:stretch>
        </p:blipFill>
        <p:spPr bwMode="auto">
          <a:xfrm>
            <a:off x="5562600" y="1828800"/>
            <a:ext cx="2133600" cy="3000375"/>
          </a:xfrm>
          <a:prstGeom prst="rect">
            <a:avLst/>
          </a:prstGeom>
          <a:noFill/>
          <a:ln w="9525">
            <a:solidFill>
              <a:schemeClr val="hlink"/>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990600"/>
            <a:ext cx="4114800" cy="5410200"/>
          </a:xfrm>
        </p:spPr>
        <p:txBody>
          <a:bodyPr>
            <a:normAutofit fontScale="25000" lnSpcReduction="20000"/>
          </a:bodyPr>
          <a:lstStyle/>
          <a:p>
            <a:r>
              <a:rPr lang="en-US" sz="6400" b="1" dirty="0" smtClean="0"/>
              <a:t>German Customs Union</a:t>
            </a:r>
            <a:r>
              <a:rPr lang="en-US" sz="6400" dirty="0" smtClean="0"/>
              <a:t> was formed among the majority of the states of the German Confederation in 1834 during the Industrial Revolution to remove internal customs barriers, although upholding a protectionist tariff system with foreign trade partners. The main ideological contributor behind the customs union was Friedrich List, an economist holding mercantilist and protectionist views. The Zollverein excluded Austria because of its highly protected industry; this economic exclusion would later exacerbate the Austro-Prussian rivalry for dominance in central Europe during the late 19th century. The Zollverein was effectively ended in 1866 with outbreak of the Austro-Prussian War a new organization with the same name was brought about in 1867 when peace was restored. The new Zollverein was stronger, in that no individual state had a veto.</a:t>
            </a:r>
          </a:p>
          <a:p>
            <a:endParaRPr lang="en-US" dirty="0"/>
          </a:p>
        </p:txBody>
      </p:sp>
      <p:sp>
        <p:nvSpPr>
          <p:cNvPr id="3" name="Title 2"/>
          <p:cNvSpPr>
            <a:spLocks noGrp="1"/>
          </p:cNvSpPr>
          <p:nvPr>
            <p:ph type="title"/>
          </p:nvPr>
        </p:nvSpPr>
        <p:spPr/>
        <p:txBody>
          <a:bodyPr/>
          <a:lstStyle/>
          <a:p>
            <a:r>
              <a:rPr lang="en-US" dirty="0" smtClean="0"/>
              <a:t>Zollverein</a:t>
            </a:r>
            <a:endParaRPr lang="en-US" dirty="0"/>
          </a:p>
        </p:txBody>
      </p:sp>
      <p:pic>
        <p:nvPicPr>
          <p:cNvPr id="4" name="Picture 4" descr="Zollverein"/>
          <p:cNvPicPr>
            <a:picLocks noChangeAspect="1" noChangeArrowheads="1"/>
          </p:cNvPicPr>
          <p:nvPr/>
        </p:nvPicPr>
        <p:blipFill>
          <a:blip r:embed="rId3">
            <a:lum bright="-6000" contrast="6000"/>
          </a:blip>
          <a:srcRect/>
          <a:stretch>
            <a:fillRect/>
          </a:stretch>
        </p:blipFill>
        <p:spPr bwMode="auto">
          <a:xfrm>
            <a:off x="457200" y="2057400"/>
            <a:ext cx="3810000" cy="3091063"/>
          </a:xfrm>
          <a:prstGeom prst="rect">
            <a:avLst/>
          </a:prstGeom>
          <a:noFill/>
          <a:ln w="9525">
            <a:solidFill>
              <a:schemeClr val="hlink"/>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6248400" cy="3319271"/>
          </a:xfrm>
        </p:spPr>
        <p:txBody>
          <a:bodyPr>
            <a:normAutofit fontScale="92500" lnSpcReduction="10000"/>
          </a:bodyPr>
          <a:lstStyle/>
          <a:p>
            <a:r>
              <a:rPr lang="en-US" sz="2000" dirty="0" smtClean="0"/>
              <a:t>was the second military conflict due to the Schleswig-Holstein Question. The war began on February 1, 1864 when Prussian forces crossed the border into Schleswig.</a:t>
            </a:r>
          </a:p>
          <a:p>
            <a:r>
              <a:rPr lang="en-US" sz="2000" dirty="0" smtClean="0"/>
              <a:t>The war was fought between Denmark on the one side and Prussia and Austria on the other side. Like the First Schleswig </a:t>
            </a:r>
            <a:r>
              <a:rPr lang="en-US" sz="2000" dirty="0" smtClean="0"/>
              <a:t>War </a:t>
            </a:r>
            <a:r>
              <a:rPr lang="en-US" sz="2000" dirty="0" smtClean="0"/>
              <a:t>(1848–51), it was fought for control of the duchies because of succession disputes concerning the duchies of Holstein and </a:t>
            </a:r>
            <a:r>
              <a:rPr lang="en-US" sz="2000" dirty="0" err="1" smtClean="0"/>
              <a:t>Lauenburg</a:t>
            </a:r>
            <a:r>
              <a:rPr lang="en-US" sz="2000" dirty="0" smtClean="0"/>
              <a:t> when the Danish king died without an heir acceptable to the German Confederation</a:t>
            </a:r>
          </a:p>
          <a:p>
            <a:endParaRPr lang="en-US" sz="2000" dirty="0"/>
          </a:p>
        </p:txBody>
      </p:sp>
      <p:sp>
        <p:nvSpPr>
          <p:cNvPr id="3" name="Title 2"/>
          <p:cNvSpPr>
            <a:spLocks noGrp="1"/>
          </p:cNvSpPr>
          <p:nvPr>
            <p:ph type="title"/>
          </p:nvPr>
        </p:nvSpPr>
        <p:spPr/>
        <p:txBody>
          <a:bodyPr/>
          <a:lstStyle/>
          <a:p>
            <a:r>
              <a:rPr lang="en-US" dirty="0" smtClean="0"/>
              <a:t>The Danish War</a:t>
            </a:r>
            <a:endParaRPr lang="en-US" dirty="0"/>
          </a:p>
        </p:txBody>
      </p:sp>
      <p:pic>
        <p:nvPicPr>
          <p:cNvPr id="1027" name="Picture 3"/>
          <p:cNvPicPr>
            <a:picLocks noChangeAspect="1" noChangeArrowheads="1"/>
          </p:cNvPicPr>
          <p:nvPr/>
        </p:nvPicPr>
        <p:blipFill>
          <a:blip r:embed="rId3"/>
          <a:srcRect/>
          <a:stretch>
            <a:fillRect/>
          </a:stretch>
        </p:blipFill>
        <p:spPr bwMode="auto">
          <a:xfrm>
            <a:off x="5181600" y="4495800"/>
            <a:ext cx="3810000" cy="2228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4876800" cy="4767072"/>
          </a:xfrm>
        </p:spPr>
        <p:txBody>
          <a:bodyPr>
            <a:normAutofit fontScale="85000" lnSpcReduction="20000"/>
          </a:bodyPr>
          <a:lstStyle/>
          <a:p>
            <a:r>
              <a:rPr lang="en-US" b="1" dirty="0" smtClean="0"/>
              <a:t>Seven Weeks War</a:t>
            </a:r>
            <a:r>
              <a:rPr lang="en-US" dirty="0" smtClean="0"/>
              <a:t>, the </a:t>
            </a:r>
            <a:r>
              <a:rPr lang="en-US" b="1" dirty="0" smtClean="0"/>
              <a:t>Unification </a:t>
            </a:r>
            <a:r>
              <a:rPr lang="en-US" b="1" dirty="0" smtClean="0"/>
              <a:t>War</a:t>
            </a:r>
            <a:r>
              <a:rPr lang="en-US" dirty="0" smtClean="0"/>
              <a:t> </a:t>
            </a:r>
            <a:r>
              <a:rPr lang="en-US" dirty="0" smtClean="0"/>
              <a:t>or the </a:t>
            </a:r>
            <a:r>
              <a:rPr lang="en-US" b="1" dirty="0" smtClean="0"/>
              <a:t>German Civil War</a:t>
            </a:r>
            <a:r>
              <a:rPr lang="en-US" dirty="0" smtClean="0"/>
              <a:t>) was a </a:t>
            </a:r>
            <a:r>
              <a:rPr lang="en-US" dirty="0" smtClean="0"/>
              <a:t>war fought </a:t>
            </a:r>
            <a:r>
              <a:rPr lang="en-US" dirty="0" smtClean="0"/>
              <a:t>in 1866 between the Austrian Empire and its German allies on one side and the Kingdom of Prussia with its German allies and Italy on the other, that resulted in Prussian dominance over the German states. In Germany and Austria, it is also the </a:t>
            </a:r>
            <a:r>
              <a:rPr lang="en-US" dirty="0" smtClean="0"/>
              <a:t>In </a:t>
            </a:r>
            <a:r>
              <a:rPr lang="en-US" dirty="0" smtClean="0"/>
              <a:t>the Italian unification process, this is called the </a:t>
            </a:r>
            <a:r>
              <a:rPr lang="en-US" b="1" dirty="0" smtClean="0"/>
              <a:t>Third Independence War</a:t>
            </a:r>
            <a:r>
              <a:rPr lang="en-US" dirty="0" smtClean="0"/>
              <a:t>.</a:t>
            </a:r>
            <a:endParaRPr lang="en-US" dirty="0"/>
          </a:p>
        </p:txBody>
      </p:sp>
      <p:sp>
        <p:nvSpPr>
          <p:cNvPr id="3" name="Title 2"/>
          <p:cNvSpPr>
            <a:spLocks noGrp="1"/>
          </p:cNvSpPr>
          <p:nvPr>
            <p:ph type="title"/>
          </p:nvPr>
        </p:nvSpPr>
        <p:spPr/>
        <p:txBody>
          <a:bodyPr/>
          <a:lstStyle/>
          <a:p>
            <a:r>
              <a:rPr lang="en-US" dirty="0" smtClean="0"/>
              <a:t>Austro-Prussian War</a:t>
            </a:r>
            <a:endParaRPr lang="en-US" dirty="0"/>
          </a:p>
        </p:txBody>
      </p:sp>
      <p:pic>
        <p:nvPicPr>
          <p:cNvPr id="2050" name="Picture 2"/>
          <p:cNvPicPr>
            <a:picLocks noChangeAspect="1" noChangeArrowheads="1"/>
          </p:cNvPicPr>
          <p:nvPr/>
        </p:nvPicPr>
        <p:blipFill>
          <a:blip r:embed="rId3"/>
          <a:srcRect/>
          <a:stretch>
            <a:fillRect/>
          </a:stretch>
        </p:blipFill>
        <p:spPr bwMode="auto">
          <a:xfrm>
            <a:off x="4724401" y="2285999"/>
            <a:ext cx="4419600" cy="2619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3400" y="1481329"/>
            <a:ext cx="4343400" cy="4995671"/>
          </a:xfrm>
        </p:spPr>
        <p:txBody>
          <a:bodyPr>
            <a:normAutofit fontScale="62500" lnSpcReduction="20000"/>
          </a:bodyPr>
          <a:lstStyle/>
          <a:p>
            <a:endParaRPr lang="en-US" dirty="0" smtClean="0"/>
          </a:p>
          <a:p>
            <a:r>
              <a:rPr lang="en-US" dirty="0" smtClean="0"/>
              <a:t>was </a:t>
            </a:r>
            <a:r>
              <a:rPr lang="en-US" dirty="0" smtClean="0"/>
              <a:t>a conflict between France and </a:t>
            </a:r>
            <a:r>
              <a:rPr lang="en-US" dirty="0" smtClean="0"/>
              <a:t>Prussia, </a:t>
            </a:r>
            <a:r>
              <a:rPr lang="en-US" dirty="0" smtClean="0"/>
              <a:t>while Prussia was backed by the North German </a:t>
            </a:r>
            <a:r>
              <a:rPr lang="en-US" dirty="0" smtClean="0"/>
              <a:t>Confederation, of </a:t>
            </a:r>
            <a:r>
              <a:rPr lang="en-US" dirty="0" smtClean="0"/>
              <a:t>which it was a member, and the South German states of Baden, Württemberg and Bavaria. The complete Prussian and German victory brought about the final unification of the German Empire under King Wilhelm I of Prussia. It also marked the downfall of Napoleon </a:t>
            </a:r>
            <a:r>
              <a:rPr lang="en-US" dirty="0" smtClean="0"/>
              <a:t>III </a:t>
            </a:r>
            <a:r>
              <a:rPr lang="en-US" dirty="0" smtClean="0"/>
              <a:t>and the end of the Second French Empire, which was replaced by the Third Republic. As part of the settlement, almost all of the territory of Alsace-Lorraine was taken by Prussia to become a part of Germany, which it would retain until the end of World War I.</a:t>
            </a:r>
            <a:endParaRPr lang="en-US" dirty="0"/>
          </a:p>
        </p:txBody>
      </p:sp>
      <p:sp>
        <p:nvSpPr>
          <p:cNvPr id="3" name="Title 2"/>
          <p:cNvSpPr>
            <a:spLocks noGrp="1"/>
          </p:cNvSpPr>
          <p:nvPr>
            <p:ph type="title"/>
          </p:nvPr>
        </p:nvSpPr>
        <p:spPr/>
        <p:txBody>
          <a:bodyPr/>
          <a:lstStyle/>
          <a:p>
            <a:r>
              <a:rPr lang="en-US" dirty="0" smtClean="0"/>
              <a:t>The Franco-Prussian War</a:t>
            </a:r>
            <a:endParaRPr lang="en-US" dirty="0"/>
          </a:p>
        </p:txBody>
      </p:sp>
      <p:pic>
        <p:nvPicPr>
          <p:cNvPr id="3074" name="Picture 2"/>
          <p:cNvPicPr>
            <a:picLocks noChangeAspect="1" noChangeArrowheads="1"/>
          </p:cNvPicPr>
          <p:nvPr/>
        </p:nvPicPr>
        <p:blipFill>
          <a:blip r:embed="rId3"/>
          <a:srcRect/>
          <a:stretch>
            <a:fillRect/>
          </a:stretch>
        </p:blipFill>
        <p:spPr bwMode="auto">
          <a:xfrm>
            <a:off x="609600" y="2514600"/>
            <a:ext cx="3962400" cy="2688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normAutofit/>
          </a:bodyPr>
          <a:lstStyle/>
          <a:p>
            <a:r>
              <a:rPr lang="en-US" sz="1800" dirty="0" smtClean="0"/>
              <a:t>The Franco-Prussian war confirmed Prussia as the dominant player in a unified German state and, with the symbolic proclamation of Wilhelm as </a:t>
            </a:r>
            <a:r>
              <a:rPr lang="en-US" sz="1800" i="1" dirty="0" smtClean="0"/>
              <a:t>Kaiser</a:t>
            </a:r>
            <a:r>
              <a:rPr lang="en-US" sz="1800" dirty="0" smtClean="0"/>
              <a:t>, Prussia assumed the leadership of the new empire. The southern states became officially incorporated into a unified Germany at the Treaty of Versailles of 1871 (26 February 1871; later ratified in the Treaty of Frankfurt of 10 May 1871), which ended the Franco-Prussian War. Bismarck, as the first chancellor of a unified Germany, had led the transformation of Germany from a loose confederation to a federal nation state. But he had not done it alone. Unification occurred by building on a tradition of legal collaboration under the Holy Roman Empire and economic collaboration through the Zollverein. The difficulties of the </a:t>
            </a:r>
            <a:r>
              <a:rPr lang="en-US" sz="1800" dirty="0" err="1" smtClean="0"/>
              <a:t>Vormärz</a:t>
            </a:r>
            <a:r>
              <a:rPr lang="en-US" sz="1800" dirty="0" smtClean="0"/>
              <a:t>, the impact of the 1848 liberals, the importance of von </a:t>
            </a:r>
            <a:r>
              <a:rPr lang="en-US" sz="1800" dirty="0" err="1" smtClean="0"/>
              <a:t>Roon's</a:t>
            </a:r>
            <a:r>
              <a:rPr lang="en-US" sz="1800" dirty="0" smtClean="0"/>
              <a:t> military reorganization, and </a:t>
            </a:r>
            <a:r>
              <a:rPr lang="en-US" sz="1800" dirty="0" err="1" smtClean="0"/>
              <a:t>Moltke's</a:t>
            </a:r>
            <a:r>
              <a:rPr lang="en-US" sz="1800" dirty="0" smtClean="0"/>
              <a:t> strategic brilliance, all played a part in political unification.</a:t>
            </a:r>
          </a:p>
          <a:p>
            <a:endParaRPr lang="en-US" sz="1800" dirty="0" smtClean="0"/>
          </a:p>
        </p:txBody>
      </p:sp>
      <p:sp>
        <p:nvSpPr>
          <p:cNvPr id="3" name="Title 2"/>
          <p:cNvSpPr>
            <a:spLocks noGrp="1"/>
          </p:cNvSpPr>
          <p:nvPr>
            <p:ph type="title"/>
          </p:nvPr>
        </p:nvSpPr>
        <p:spPr/>
        <p:txBody>
          <a:bodyPr/>
          <a:lstStyle/>
          <a:p>
            <a:r>
              <a:rPr lang="en-US" dirty="0" smtClean="0"/>
              <a:t>German Empire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600" y="609600"/>
            <a:ext cx="3810000" cy="4525962"/>
          </a:xfrm>
        </p:spPr>
        <p:txBody>
          <a:bodyPr>
            <a:normAutofit fontScale="62500" lnSpcReduction="20000"/>
          </a:bodyPr>
          <a:lstStyle/>
          <a:p>
            <a:r>
              <a:rPr lang="en-US" sz="2800" dirty="0" smtClean="0"/>
              <a:t>Bismarck achieved German unity largely through three military successes: the Second War of Schleswig (1864), the Austro-Prussian War (1866), and the Franco-Prussian War (1870–71). But unifying various states into one nation required more than some military victories, as important as these might have been for morale and public relations. It also required a rethinking of political, </a:t>
            </a:r>
            <a:r>
              <a:rPr lang="en-US" sz="2800" dirty="0" smtClean="0"/>
              <a:t>social </a:t>
            </a:r>
            <a:r>
              <a:rPr lang="en-US" sz="2800" dirty="0" smtClean="0"/>
              <a:t>and cultural behaviors, and the construction of new metaphors about "us" and "them". </a:t>
            </a:r>
          </a:p>
          <a:p>
            <a:endParaRPr lang="en-US" dirty="0"/>
          </a:p>
        </p:txBody>
      </p:sp>
      <p:sp>
        <p:nvSpPr>
          <p:cNvPr id="6" name="Rectangle 5"/>
          <p:cNvSpPr/>
          <p:nvPr/>
        </p:nvSpPr>
        <p:spPr>
          <a:xfrm>
            <a:off x="4191000" y="5638800"/>
            <a:ext cx="4572000" cy="923330"/>
          </a:xfrm>
          <a:prstGeom prst="rect">
            <a:avLst/>
          </a:prstGeom>
        </p:spPr>
        <p:txBody>
          <a:bodyPr>
            <a:spAutoFit/>
          </a:bodyPr>
          <a:lstStyle/>
          <a:p>
            <a:r>
              <a:rPr lang="en-US" dirty="0" smtClean="0"/>
              <a:t>Who were the new members of this new nation? What did they stand for? How were they organized?</a:t>
            </a:r>
            <a:endParaRPr lang="en-US" dirty="0"/>
          </a:p>
        </p:txBody>
      </p:sp>
      <p:pic>
        <p:nvPicPr>
          <p:cNvPr id="4098" name="Picture 2"/>
          <p:cNvPicPr>
            <a:picLocks noChangeAspect="1" noChangeArrowheads="1"/>
          </p:cNvPicPr>
          <p:nvPr/>
        </p:nvPicPr>
        <p:blipFill>
          <a:blip r:embed="rId3"/>
          <a:srcRect/>
          <a:stretch>
            <a:fillRect/>
          </a:stretch>
        </p:blipFill>
        <p:spPr bwMode="auto">
          <a:xfrm>
            <a:off x="3733800" y="1676400"/>
            <a:ext cx="5105400" cy="37014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also known in Russia as the </a:t>
            </a:r>
            <a:r>
              <a:rPr lang="en-US" b="1" dirty="0" smtClean="0"/>
              <a:t>Oriental War</a:t>
            </a:r>
            <a:r>
              <a:rPr lang="en-US" dirty="0" smtClean="0"/>
              <a:t> (October 1853–February 1856) was fought between the Russian Empire on one side and an alliance of France, the United Kingdom, the Kingdom of Sardinia, and the Ottoman Empire on the other. The war was part of a long-running contest between the major European powers for influence over territories of the declining Ottoman Empire. Most of the conflict took place on the Crimean Peninsula, with additional actions occurring in western Turkey and the Baltic Sea region.</a:t>
            </a:r>
            <a:endParaRPr lang="en-US" dirty="0"/>
          </a:p>
        </p:txBody>
      </p:sp>
      <p:sp>
        <p:nvSpPr>
          <p:cNvPr id="3" name="Title 2"/>
          <p:cNvSpPr>
            <a:spLocks noGrp="1"/>
          </p:cNvSpPr>
          <p:nvPr>
            <p:ph type="title"/>
          </p:nvPr>
        </p:nvSpPr>
        <p:spPr/>
        <p:txBody>
          <a:bodyPr/>
          <a:lstStyle/>
          <a:p>
            <a:r>
              <a:rPr lang="en-US" dirty="0" smtClean="0"/>
              <a:t>The Crimean War [1854-1856]</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 Questions</a:t>
            </a:r>
            <a:endParaRPr lang="en-US" dirty="0"/>
          </a:p>
        </p:txBody>
      </p:sp>
      <p:sp>
        <p:nvSpPr>
          <p:cNvPr id="3" name="Content Placeholder 2"/>
          <p:cNvSpPr>
            <a:spLocks noGrp="1"/>
          </p:cNvSpPr>
          <p:nvPr>
            <p:ph idx="1"/>
          </p:nvPr>
        </p:nvSpPr>
        <p:spPr>
          <a:xfrm>
            <a:off x="457200" y="1481328"/>
            <a:ext cx="8458200" cy="4843271"/>
          </a:xfrm>
        </p:spPr>
        <p:txBody>
          <a:bodyPr>
            <a:normAutofit/>
          </a:bodyPr>
          <a:lstStyle/>
          <a:p>
            <a:pPr>
              <a:buNone/>
            </a:pPr>
            <a:r>
              <a:rPr lang="en-US" sz="1200" b="1" dirty="0" smtClean="0"/>
              <a:t>An overall result of the Crimean War was:</a:t>
            </a:r>
          </a:p>
          <a:p>
            <a:pPr lvl="1">
              <a:buNone/>
            </a:pPr>
            <a:r>
              <a:rPr lang="en-US" sz="1200" dirty="0" smtClean="0"/>
              <a:t>The reinforcement of the concert of Europe until 1914</a:t>
            </a:r>
          </a:p>
          <a:p>
            <a:pPr lvl="1">
              <a:buNone/>
            </a:pPr>
            <a:r>
              <a:rPr lang="en-US" sz="1200" dirty="0" smtClean="0"/>
              <a:t>Russian expansion into Europe for the next two decades </a:t>
            </a:r>
          </a:p>
          <a:p>
            <a:pPr lvl="1">
              <a:buNone/>
            </a:pPr>
            <a:r>
              <a:rPr lang="en-US" sz="1200" dirty="0" smtClean="0"/>
              <a:t>Increased British involvement in continental affairs</a:t>
            </a:r>
          </a:p>
          <a:p>
            <a:pPr lvl="1">
              <a:buNone/>
            </a:pPr>
            <a:r>
              <a:rPr lang="en-US" sz="1200" dirty="0" smtClean="0"/>
              <a:t>An international climate in which both Italian and German unification were possible </a:t>
            </a:r>
          </a:p>
          <a:p>
            <a:pPr lvl="1">
              <a:buNone/>
            </a:pPr>
            <a:r>
              <a:rPr lang="en-US" sz="1200" b="1" dirty="0" smtClean="0"/>
              <a:t>Before administration of Otto von </a:t>
            </a:r>
            <a:r>
              <a:rPr lang="en-US" sz="1200" b="1" dirty="0" err="1" smtClean="0"/>
              <a:t>Bismark</a:t>
            </a:r>
            <a:r>
              <a:rPr lang="en-US" sz="1200" b="1" dirty="0" smtClean="0"/>
              <a:t>, Prussia was characterized by a:</a:t>
            </a:r>
          </a:p>
          <a:p>
            <a:pPr lvl="1">
              <a:buNone/>
            </a:pPr>
            <a:r>
              <a:rPr lang="en-US" sz="1200" dirty="0" smtClean="0"/>
              <a:t>	</a:t>
            </a:r>
            <a:r>
              <a:rPr lang="en-US" sz="1200" dirty="0" smtClean="0"/>
              <a:t>	Deteriorating army under William I</a:t>
            </a:r>
          </a:p>
          <a:p>
            <a:pPr lvl="1">
              <a:buNone/>
            </a:pPr>
            <a:r>
              <a:rPr lang="en-US" sz="1200" dirty="0" smtClean="0"/>
              <a:t>	</a:t>
            </a:r>
            <a:r>
              <a:rPr lang="en-US" sz="1200" dirty="0" smtClean="0"/>
              <a:t>	System of voting determined by wealth 	</a:t>
            </a:r>
          </a:p>
          <a:p>
            <a:pPr lvl="1">
              <a:buNone/>
            </a:pPr>
            <a:r>
              <a:rPr lang="en-US" sz="1200" dirty="0" smtClean="0"/>
              <a:t>	</a:t>
            </a:r>
            <a:r>
              <a:rPr lang="en-US" sz="1200" dirty="0" smtClean="0"/>
              <a:t>	Resentful middle class with no voice in the lower house of the legislature</a:t>
            </a:r>
          </a:p>
          <a:p>
            <a:pPr lvl="1">
              <a:buNone/>
            </a:pPr>
            <a:r>
              <a:rPr lang="en-US" sz="1200" dirty="0" smtClean="0"/>
              <a:t>	</a:t>
            </a:r>
            <a:r>
              <a:rPr lang="en-US" sz="1200" dirty="0" smtClean="0"/>
              <a:t>	Parliament without power to reject the king</a:t>
            </a:r>
          </a:p>
          <a:p>
            <a:pPr lvl="1">
              <a:buNone/>
            </a:pPr>
            <a:r>
              <a:rPr lang="en-US" sz="1200" b="1" dirty="0" smtClean="0"/>
              <a:t>A result of </a:t>
            </a:r>
            <a:r>
              <a:rPr lang="en-US" sz="1200" b="1" dirty="0" err="1" smtClean="0"/>
              <a:t>Bismark’s</a:t>
            </a:r>
            <a:r>
              <a:rPr lang="en-US" sz="1200" b="1" dirty="0" smtClean="0"/>
              <a:t> Austro-Prussian war was:</a:t>
            </a:r>
          </a:p>
          <a:p>
            <a:pPr lvl="1">
              <a:buNone/>
            </a:pPr>
            <a:r>
              <a:rPr lang="en-US" sz="1200" dirty="0" smtClean="0"/>
              <a:t>	</a:t>
            </a:r>
            <a:r>
              <a:rPr lang="en-US" sz="1200" dirty="0" smtClean="0"/>
              <a:t>	Austria’s annexation into the North German Confederation</a:t>
            </a:r>
          </a:p>
          <a:p>
            <a:pPr lvl="1">
              <a:buNone/>
            </a:pPr>
            <a:r>
              <a:rPr lang="en-US" sz="1200" dirty="0" smtClean="0"/>
              <a:t>	</a:t>
            </a:r>
            <a:r>
              <a:rPr lang="en-US" sz="1200" dirty="0" smtClean="0"/>
              <a:t>	The reduction of Austria to a second-rate power</a:t>
            </a:r>
          </a:p>
          <a:p>
            <a:pPr lvl="1">
              <a:buNone/>
            </a:pPr>
            <a:r>
              <a:rPr lang="en-US" sz="1200" dirty="0" smtClean="0"/>
              <a:t>	</a:t>
            </a:r>
            <a:r>
              <a:rPr lang="en-US" sz="1200" dirty="0" smtClean="0"/>
              <a:t>	Liberal Prussian condemnation of </a:t>
            </a:r>
            <a:r>
              <a:rPr lang="en-US" sz="1200" dirty="0" err="1" smtClean="0"/>
              <a:t>Bismark’s</a:t>
            </a:r>
            <a:r>
              <a:rPr lang="en-US" sz="1200" dirty="0" smtClean="0"/>
              <a:t> expansionist policies 	</a:t>
            </a:r>
          </a:p>
          <a:p>
            <a:pPr lvl="1">
              <a:buNone/>
            </a:pPr>
            <a:r>
              <a:rPr lang="en-US" sz="1200" dirty="0" smtClean="0"/>
              <a:t>	</a:t>
            </a:r>
            <a:r>
              <a:rPr lang="en-US" sz="1200" dirty="0" smtClean="0"/>
              <a:t>	all or none of the above </a:t>
            </a:r>
          </a:p>
          <a:p>
            <a:pPr lvl="1">
              <a:buNone/>
            </a:pPr>
            <a:r>
              <a:rPr lang="en-US" sz="1200" b="1" dirty="0" smtClean="0"/>
              <a:t>The immediate cause of the Franco-Prussian War Was:</a:t>
            </a:r>
          </a:p>
          <a:p>
            <a:pPr lvl="1">
              <a:buNone/>
            </a:pPr>
            <a:r>
              <a:rPr lang="en-US" sz="1200" dirty="0" smtClean="0"/>
              <a:t>	</a:t>
            </a:r>
            <a:r>
              <a:rPr lang="en-US" sz="1200" dirty="0" smtClean="0"/>
              <a:t>	The ascent of a French prince to the Spanish throne</a:t>
            </a:r>
          </a:p>
          <a:p>
            <a:pPr lvl="1">
              <a:buNone/>
            </a:pPr>
            <a:r>
              <a:rPr lang="en-US" sz="1200" dirty="0" smtClean="0"/>
              <a:t>	</a:t>
            </a:r>
            <a:r>
              <a:rPr lang="en-US" sz="1200" dirty="0" smtClean="0"/>
              <a:t>	A </a:t>
            </a:r>
            <a:r>
              <a:rPr lang="en-US" sz="1200" dirty="0" err="1" smtClean="0"/>
              <a:t>Bismark</a:t>
            </a:r>
            <a:r>
              <a:rPr lang="en-US" sz="1200" dirty="0" smtClean="0"/>
              <a:t> edited telegram from King William I</a:t>
            </a:r>
          </a:p>
          <a:p>
            <a:pPr lvl="1">
              <a:buNone/>
            </a:pPr>
            <a:r>
              <a:rPr lang="en-US" sz="1200" dirty="0" smtClean="0"/>
              <a:t>	</a:t>
            </a:r>
            <a:r>
              <a:rPr lang="en-US" sz="1200" dirty="0" smtClean="0"/>
              <a:t>	The French invasion of Alsace-Lorraine</a:t>
            </a:r>
          </a:p>
          <a:p>
            <a:pPr lvl="1">
              <a:buNone/>
            </a:pPr>
            <a:r>
              <a:rPr lang="en-US" sz="1200" dirty="0" smtClean="0"/>
              <a:t>	</a:t>
            </a:r>
            <a:r>
              <a:rPr lang="en-US" sz="1200" dirty="0" smtClean="0"/>
              <a:t>	Napoleon III’s annexation to Schleswig-Holstein </a:t>
            </a:r>
            <a:endParaRPr lang="en-US" sz="1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tretch>
            <a:fillRect/>
          </a:stretch>
        </p:blipFill>
        <p:spPr bwMode="auto">
          <a:xfrm>
            <a:off x="2514600" y="2134394"/>
            <a:ext cx="4114800" cy="3219450"/>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smtClean="0"/>
              <a:t>Crimean War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was a disastrous charge of British cavalry led by Lord Cardigan against Russian forces during the Battle of Balaclava on 25 October 1854 in the Crimean War. It is best remembered as the subject of a famous poem entitled </a:t>
            </a:r>
            <a:r>
              <a:rPr lang="en-US" sz="2400" i="1" dirty="0" smtClean="0"/>
              <a:t>The Charge of the Light Brigade</a:t>
            </a:r>
            <a:r>
              <a:rPr lang="en-US" sz="2400" dirty="0" smtClean="0"/>
              <a:t> by Alfred, Lord Tennyson, whose lines have made the charge a symbol of warfare at both its most courageous and its most tragic. </a:t>
            </a:r>
          </a:p>
          <a:p>
            <a:endParaRPr lang="en-US" sz="2000" dirty="0" smtClean="0"/>
          </a:p>
          <a:p>
            <a:endParaRPr lang="en-US" sz="2000" dirty="0"/>
          </a:p>
        </p:txBody>
      </p:sp>
      <p:sp>
        <p:nvSpPr>
          <p:cNvPr id="3" name="Title 2"/>
          <p:cNvSpPr>
            <a:spLocks noGrp="1"/>
          </p:cNvSpPr>
          <p:nvPr>
            <p:ph type="title"/>
          </p:nvPr>
        </p:nvSpPr>
        <p:spPr/>
        <p:txBody>
          <a:bodyPr>
            <a:normAutofit fontScale="90000"/>
          </a:bodyPr>
          <a:lstStyle/>
          <a:p>
            <a:r>
              <a:rPr lang="en-US" i="1" dirty="0" smtClean="0"/>
              <a:t>The Charge of the Light Brigade:</a:t>
            </a:r>
            <a:br>
              <a:rPr lang="en-US" i="1" dirty="0" smtClean="0"/>
            </a:br>
            <a:r>
              <a:rPr lang="en-US" i="1" dirty="0" smtClean="0"/>
              <a:t>The Battle of Balaklava [1854]</a:t>
            </a:r>
            <a:endParaRPr lang="en-US" dirty="0"/>
          </a:p>
        </p:txBody>
      </p:sp>
      <p:pic>
        <p:nvPicPr>
          <p:cNvPr id="4100" name="Picture 4"/>
          <p:cNvPicPr>
            <a:picLocks noChangeAspect="1" noChangeArrowheads="1"/>
          </p:cNvPicPr>
          <p:nvPr/>
        </p:nvPicPr>
        <p:blipFill>
          <a:blip r:embed="rId3"/>
          <a:srcRect/>
          <a:stretch>
            <a:fillRect/>
          </a:stretch>
        </p:blipFill>
        <p:spPr bwMode="auto">
          <a:xfrm>
            <a:off x="5486400" y="4648200"/>
            <a:ext cx="3429000" cy="1952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6553200" cy="4525963"/>
          </a:xfrm>
        </p:spPr>
        <p:txBody>
          <a:bodyPr>
            <a:normAutofit fontScale="92500"/>
          </a:bodyPr>
          <a:lstStyle/>
          <a:p>
            <a:r>
              <a:rPr lang="en-US" dirty="0" smtClean="0"/>
              <a:t>settled the Crimean War between Russia and an alliance of the Ottoman Empire, the Kingdom of Sardinia, France, and the United Kingdom. The treaty, signed on March 30, 1856, made the Black Sea  neutral territory, closing it to all warships, and prohibiting fortifications and the presence of armaments on its shores. The treaty marked a severe setback to Russian influence in the region. </a:t>
            </a:r>
            <a:endParaRPr lang="en-US" dirty="0"/>
          </a:p>
        </p:txBody>
      </p:sp>
      <p:sp>
        <p:nvSpPr>
          <p:cNvPr id="3" name="Title 2"/>
          <p:cNvSpPr>
            <a:spLocks noGrp="1"/>
          </p:cNvSpPr>
          <p:nvPr>
            <p:ph type="title"/>
          </p:nvPr>
        </p:nvSpPr>
        <p:spPr/>
        <p:txBody>
          <a:bodyPr>
            <a:normAutofit/>
          </a:bodyPr>
          <a:lstStyle/>
          <a:p>
            <a:r>
              <a:rPr lang="en-US" dirty="0" smtClean="0"/>
              <a:t>Treaty of Paris </a:t>
            </a:r>
            <a:endParaRPr lang="en-US" dirty="0"/>
          </a:p>
        </p:txBody>
      </p:sp>
      <p:pic>
        <p:nvPicPr>
          <p:cNvPr id="2052" name="Picture 4"/>
          <p:cNvPicPr>
            <a:picLocks noChangeAspect="1" noChangeArrowheads="1"/>
          </p:cNvPicPr>
          <p:nvPr/>
        </p:nvPicPr>
        <p:blipFill>
          <a:blip r:embed="rId3"/>
          <a:srcRect/>
          <a:stretch>
            <a:fillRect/>
          </a:stretch>
        </p:blipFill>
        <p:spPr bwMode="auto">
          <a:xfrm>
            <a:off x="7391400" y="228600"/>
            <a:ext cx="1447800" cy="63447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638800"/>
          </a:xfrm>
        </p:spPr>
        <p:txBody>
          <a:bodyPr>
            <a:normAutofit/>
          </a:bodyPr>
          <a:lstStyle/>
          <a:p>
            <a:pPr>
              <a:buNone/>
            </a:pPr>
            <a:r>
              <a:rPr lang="en-US" dirty="0" smtClean="0"/>
              <a:t>Major Players</a:t>
            </a:r>
          </a:p>
          <a:p>
            <a:pPr>
              <a:buNone/>
            </a:pPr>
            <a:endParaRPr lang="en-US"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r>
              <a:rPr lang="en-US" sz="1600" b="1" dirty="0" smtClean="0"/>
              <a:t>Count Cavour              </a:t>
            </a:r>
            <a:r>
              <a:rPr lang="en-US" sz="1600" b="1" dirty="0" err="1" smtClean="0"/>
              <a:t>Giuseppi</a:t>
            </a:r>
            <a:r>
              <a:rPr lang="en-US" sz="1600" b="1" dirty="0" smtClean="0"/>
              <a:t> Garibaldi      </a:t>
            </a:r>
            <a:r>
              <a:rPr lang="en-US" sz="1600" b="1" dirty="0" err="1" smtClean="0"/>
              <a:t>Giuseppi</a:t>
            </a:r>
            <a:r>
              <a:rPr lang="en-US" sz="1600" b="1" dirty="0" smtClean="0"/>
              <a:t> Mazzini     </a:t>
            </a:r>
          </a:p>
          <a:p>
            <a:pPr>
              <a:buNone/>
            </a:pPr>
            <a:endParaRPr lang="en-US" sz="1600" b="1" dirty="0" smtClean="0"/>
          </a:p>
          <a:p>
            <a:pPr>
              <a:buNone/>
            </a:pPr>
            <a:r>
              <a:rPr lang="en-US" sz="1600" b="1" dirty="0" smtClean="0"/>
              <a:t>							King Victor </a:t>
            </a:r>
            <a:br>
              <a:rPr lang="en-US" sz="1600" b="1" dirty="0" smtClean="0"/>
            </a:br>
            <a:r>
              <a:rPr lang="en-US" sz="1600" b="1" dirty="0" smtClean="0"/>
              <a:t>						Emmanuel II</a:t>
            </a:r>
            <a:endParaRPr lang="en-US" sz="1600" dirty="0" smtClean="0"/>
          </a:p>
          <a:p>
            <a:pPr>
              <a:buNone/>
            </a:pPr>
            <a:endParaRPr lang="en-US" sz="1600"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Italian Unification</a:t>
            </a:r>
            <a:br>
              <a:rPr lang="en-US" dirty="0" smtClean="0"/>
            </a:br>
            <a:endParaRPr lang="en-US" dirty="0"/>
          </a:p>
        </p:txBody>
      </p:sp>
      <p:pic>
        <p:nvPicPr>
          <p:cNvPr id="5123" name="Picture 3"/>
          <p:cNvPicPr>
            <a:picLocks noChangeAspect="1" noChangeArrowheads="1"/>
          </p:cNvPicPr>
          <p:nvPr/>
        </p:nvPicPr>
        <p:blipFill>
          <a:blip r:embed="rId3"/>
          <a:srcRect/>
          <a:stretch>
            <a:fillRect/>
          </a:stretch>
        </p:blipFill>
        <p:spPr bwMode="auto">
          <a:xfrm>
            <a:off x="533400" y="1371600"/>
            <a:ext cx="1828800" cy="2699336"/>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2895600" y="1219200"/>
            <a:ext cx="1904999" cy="2908395"/>
          </a:xfrm>
          <a:prstGeom prst="rect">
            <a:avLst/>
          </a:prstGeom>
          <a:noFill/>
          <a:ln w="9525">
            <a:noFill/>
            <a:miter lim="800000"/>
            <a:headEnd/>
            <a:tailEnd/>
          </a:ln>
          <a:effectLst/>
        </p:spPr>
      </p:pic>
      <p:pic>
        <p:nvPicPr>
          <p:cNvPr id="5126" name="Picture 6"/>
          <p:cNvPicPr>
            <a:picLocks noChangeAspect="1" noChangeArrowheads="1"/>
          </p:cNvPicPr>
          <p:nvPr/>
        </p:nvPicPr>
        <p:blipFill>
          <a:blip r:embed="rId5"/>
          <a:srcRect/>
          <a:stretch>
            <a:fillRect/>
          </a:stretch>
        </p:blipFill>
        <p:spPr bwMode="auto">
          <a:xfrm>
            <a:off x="5105400" y="1219200"/>
            <a:ext cx="2066925" cy="2857500"/>
          </a:xfrm>
          <a:prstGeom prst="rect">
            <a:avLst/>
          </a:prstGeom>
          <a:noFill/>
          <a:ln w="9525">
            <a:noFill/>
            <a:miter lim="800000"/>
            <a:headEnd/>
            <a:tailEnd/>
          </a:ln>
          <a:effectLst/>
        </p:spPr>
      </p:pic>
      <p:pic>
        <p:nvPicPr>
          <p:cNvPr id="5127" name="Picture 7"/>
          <p:cNvPicPr>
            <a:picLocks noChangeAspect="1" noChangeArrowheads="1"/>
          </p:cNvPicPr>
          <p:nvPr/>
        </p:nvPicPr>
        <p:blipFill>
          <a:blip r:embed="rId6"/>
          <a:srcRect/>
          <a:stretch>
            <a:fillRect/>
          </a:stretch>
        </p:blipFill>
        <p:spPr bwMode="auto">
          <a:xfrm>
            <a:off x="7162800" y="3688080"/>
            <a:ext cx="1981200" cy="31699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Autofit/>
          </a:bodyPr>
          <a:lstStyle/>
          <a:p>
            <a:r>
              <a:rPr lang="en-US" sz="2200" dirty="0" smtClean="0"/>
              <a:t>On April 30, 1849 the Republican army, under the command of Garibaldi, defeated a numerically far superior French army. Subsequently, additional French reinforcements arrived and the siege of Rome began on June 1. Despite the resistance of the Republican army, led by Garibaldi, the French prevailed on June 29. On June 30 the Roman Assembly met and debated three options: to surrender; to continue fighting in the streets of Rome; to retreat from Rome and continue the resistance from the Apennine mountains. Garibaldi made a speech in which he favored the third option and then said: </a:t>
            </a:r>
          </a:p>
        </p:txBody>
      </p:sp>
      <p:sp>
        <p:nvSpPr>
          <p:cNvPr id="3" name="Title 2"/>
          <p:cNvSpPr>
            <a:spLocks noGrp="1"/>
          </p:cNvSpPr>
          <p:nvPr>
            <p:ph type="title"/>
          </p:nvPr>
        </p:nvSpPr>
        <p:spPr/>
        <p:txBody>
          <a:bodyPr>
            <a:normAutofit fontScale="90000"/>
          </a:bodyPr>
          <a:lstStyle/>
          <a:p>
            <a:r>
              <a:rPr lang="en-US" dirty="0" smtClean="0"/>
              <a:t> </a:t>
            </a:r>
            <a:br>
              <a:rPr lang="en-US" dirty="0" smtClean="0"/>
            </a:br>
            <a:r>
              <a:rPr lang="en-US" dirty="0" smtClean="0"/>
              <a:t/>
            </a:r>
            <a:br>
              <a:rPr lang="en-US" dirty="0" smtClean="0"/>
            </a:br>
            <a:r>
              <a:rPr lang="en-US" dirty="0" smtClean="0"/>
              <a:t>Garibaldi Defends Rome Against the French, (April 30, 1849)</a:t>
            </a:r>
            <a:br>
              <a:rPr lang="en-US" dirty="0" smtClean="0"/>
            </a:b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stretch>
            <a:fillRect/>
          </a:stretch>
        </p:blipFill>
        <p:spPr bwMode="auto">
          <a:xfrm>
            <a:off x="3048000" y="2286000"/>
            <a:ext cx="5200650" cy="3733800"/>
          </a:xfrm>
          <a:prstGeom prst="rect">
            <a:avLst/>
          </a:prstGeom>
          <a:noFill/>
          <a:ln w="9525">
            <a:noFill/>
            <a:miter lim="800000"/>
            <a:headEnd/>
            <a:tailEnd/>
          </a:ln>
          <a:effectLst/>
        </p:spPr>
      </p:pic>
      <p:sp>
        <p:nvSpPr>
          <p:cNvPr id="3" name="Title 2"/>
          <p:cNvSpPr>
            <a:spLocks noGrp="1"/>
          </p:cNvSpPr>
          <p:nvPr>
            <p:ph type="title"/>
          </p:nvPr>
        </p:nvSpPr>
        <p:spPr>
          <a:xfrm>
            <a:off x="381000" y="274638"/>
            <a:ext cx="8305800" cy="2468562"/>
          </a:xfrm>
        </p:spPr>
        <p:txBody>
          <a:bodyPr>
            <a:normAutofit fontScale="90000"/>
          </a:bodyPr>
          <a:lstStyle/>
          <a:p>
            <a:r>
              <a:rPr lang="en-US" sz="4400" i="1" dirty="0" smtClean="0"/>
              <a:t/>
            </a:r>
            <a:br>
              <a:rPr lang="en-US" sz="4400" i="1" dirty="0" smtClean="0"/>
            </a:br>
            <a:r>
              <a:rPr lang="en-US" sz="4400" i="1" dirty="0" err="1" smtClean="0"/>
              <a:t>Dovunque</a:t>
            </a:r>
            <a:r>
              <a:rPr lang="en-US" sz="4400" i="1" dirty="0" smtClean="0"/>
              <a:t> </a:t>
            </a:r>
            <a:r>
              <a:rPr lang="en-US" sz="4400" i="1" dirty="0" err="1" smtClean="0"/>
              <a:t>saremo</a:t>
            </a:r>
            <a:r>
              <a:rPr lang="en-US" sz="4400" i="1" dirty="0" smtClean="0"/>
              <a:t>, </a:t>
            </a:r>
            <a:r>
              <a:rPr lang="en-US" sz="4400" i="1" dirty="0" err="1" smtClean="0"/>
              <a:t>colà</a:t>
            </a:r>
            <a:r>
              <a:rPr lang="en-US" sz="4400" i="1" dirty="0" smtClean="0"/>
              <a:t> </a:t>
            </a:r>
            <a:r>
              <a:rPr lang="en-US" sz="4400" i="1" dirty="0" err="1" smtClean="0"/>
              <a:t>sarà</a:t>
            </a:r>
            <a:r>
              <a:rPr lang="en-US" sz="4400" i="1" dirty="0" smtClean="0"/>
              <a:t> Roma.</a:t>
            </a:r>
            <a:r>
              <a:rPr lang="en-US" sz="4400" dirty="0" smtClean="0"/>
              <a:t> </a:t>
            </a:r>
            <a:br>
              <a:rPr lang="en-US" sz="4400" dirty="0" smtClean="0"/>
            </a:br>
            <a:r>
              <a:rPr lang="en-US" sz="4400" dirty="0" smtClean="0"/>
              <a:t>(Wherever we may be, there will be Rome).</a:t>
            </a:r>
            <a:br>
              <a:rPr lang="en-US" sz="4400" dirty="0" smtClean="0"/>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5638800" cy="4635691"/>
          </a:xfrm>
        </p:spPr>
        <p:txBody>
          <a:bodyPr>
            <a:normAutofit fontScale="70000" lnSpcReduction="20000"/>
          </a:bodyPr>
          <a:lstStyle/>
          <a:p>
            <a:r>
              <a:rPr lang="en-US" b="1" dirty="0" smtClean="0"/>
              <a:t>Italian unification movement:</a:t>
            </a:r>
          </a:p>
          <a:p>
            <a:r>
              <a:rPr lang="en-US" b="1" i="1" dirty="0" smtClean="0"/>
              <a:t>Risorgimento </a:t>
            </a:r>
            <a:r>
              <a:rPr lang="en-US" b="1" dirty="0" smtClean="0"/>
              <a:t>[“Resurgence”] </a:t>
            </a:r>
          </a:p>
          <a:p>
            <a:r>
              <a:rPr lang="en-US" dirty="0" smtClean="0"/>
              <a:t>The leader of the 1821 revolutionary movement in Piedmont was </a:t>
            </a:r>
            <a:r>
              <a:rPr lang="en-US" dirty="0" err="1" smtClean="0"/>
              <a:t>Santorre</a:t>
            </a:r>
            <a:r>
              <a:rPr lang="en-US" dirty="0" smtClean="0"/>
              <a:t> </a:t>
            </a:r>
            <a:r>
              <a:rPr lang="en-US" dirty="0" err="1" smtClean="0"/>
              <a:t>di</a:t>
            </a:r>
            <a:r>
              <a:rPr lang="en-US" dirty="0" smtClean="0"/>
              <a:t> </a:t>
            </a:r>
            <a:r>
              <a:rPr lang="en-US" dirty="0" err="1" smtClean="0"/>
              <a:t>Santarosa</a:t>
            </a:r>
            <a:r>
              <a:rPr lang="en-US" dirty="0" smtClean="0"/>
              <a:t>, who wanted to remove the Austrians and unify Italy under the House of Savoy. The Piedmont revolt started in Alessandria, where troops adopted the green, white and red </a:t>
            </a:r>
            <a:r>
              <a:rPr lang="en-US" i="1" dirty="0" err="1" smtClean="0"/>
              <a:t>tricolore</a:t>
            </a:r>
            <a:r>
              <a:rPr lang="en-US" dirty="0" smtClean="0"/>
              <a:t> of the </a:t>
            </a:r>
            <a:r>
              <a:rPr lang="en-US" dirty="0" smtClean="0"/>
              <a:t>Cisalpine Republic</a:t>
            </a:r>
            <a:r>
              <a:rPr lang="en-US" dirty="0" smtClean="0"/>
              <a:t>. The king's regent, prince Charles Albert, acting while the king Charles Felix was away, approved a new constitution to appease the revolutionaries, but when the king returned he disavowed the constitution and requested assistance from the Holy Alliance. Di </a:t>
            </a:r>
            <a:r>
              <a:rPr lang="en-US" dirty="0" err="1" smtClean="0"/>
              <a:t>Santarosa's</a:t>
            </a:r>
            <a:r>
              <a:rPr lang="en-US" dirty="0" smtClean="0"/>
              <a:t> troops were defeated, and the would-be </a:t>
            </a:r>
            <a:r>
              <a:rPr lang="en-US" dirty="0" err="1" smtClean="0"/>
              <a:t>Piedmontese</a:t>
            </a:r>
            <a:r>
              <a:rPr lang="en-US" dirty="0" smtClean="0"/>
              <a:t> revolutionary fled to Paris.</a:t>
            </a:r>
          </a:p>
          <a:p>
            <a:endParaRPr lang="en-US" dirty="0" smtClean="0"/>
          </a:p>
          <a:p>
            <a:endParaRPr lang="en-US" dirty="0"/>
          </a:p>
        </p:txBody>
      </p:sp>
      <p:sp>
        <p:nvSpPr>
          <p:cNvPr id="3" name="Title 2"/>
          <p:cNvSpPr>
            <a:spLocks noGrp="1"/>
          </p:cNvSpPr>
          <p:nvPr>
            <p:ph type="title"/>
          </p:nvPr>
        </p:nvSpPr>
        <p:spPr/>
        <p:txBody>
          <a:bodyPr/>
          <a:lstStyle/>
          <a:p>
            <a:r>
              <a:rPr lang="en-US" dirty="0" smtClean="0"/>
              <a:t>Sardinia-Piedmont: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185</TotalTime>
  <Words>1410</Words>
  <Application>Microsoft Office PowerPoint</Application>
  <PresentationFormat>On-screen Show (4:3)</PresentationFormat>
  <Paragraphs>99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The Age of Nationalism and Realism</vt:lpstr>
      <vt:lpstr>The Crimean War [1854-1856]</vt:lpstr>
      <vt:lpstr>Crimean War</vt:lpstr>
      <vt:lpstr>The Charge of the Light Brigade: The Battle of Balaklava [1854]</vt:lpstr>
      <vt:lpstr>Treaty of Paris </vt:lpstr>
      <vt:lpstr> Italian Unification </vt:lpstr>
      <vt:lpstr>   Garibaldi Defends Rome Against the French, (April 30, 1849)    </vt:lpstr>
      <vt:lpstr> Dovunque saremo, colà sarà Roma.  (Wherever we may be, there will be Rome). </vt:lpstr>
      <vt:lpstr>Sardinia-Piedmont: </vt:lpstr>
      <vt:lpstr> Carbonari  Insurrections:  1820-1821 </vt:lpstr>
      <vt:lpstr>Cavour &amp; Napoleon III Meet at Plombières, 1858</vt:lpstr>
      <vt:lpstr>Kingdom of Italy 1871</vt:lpstr>
      <vt:lpstr>Unification Of Germany</vt:lpstr>
      <vt:lpstr>Zollverein</vt:lpstr>
      <vt:lpstr>The Danish War</vt:lpstr>
      <vt:lpstr>Austro-Prussian War</vt:lpstr>
      <vt:lpstr>The Franco-Prussian War</vt:lpstr>
      <vt:lpstr>German Empire </vt:lpstr>
      <vt:lpstr>Slide 19</vt:lpstr>
      <vt:lpstr>Multiple Choice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Mid-19 century  Natationlism</dc:title>
  <dc:creator>Daniel Kashi</dc:creator>
  <cp:lastModifiedBy> Daniel Kashi</cp:lastModifiedBy>
  <cp:revision>21</cp:revision>
  <dcterms:created xsi:type="dcterms:W3CDTF">2009-04-26T23:22:57Z</dcterms:created>
  <dcterms:modified xsi:type="dcterms:W3CDTF">2009-04-27T15:58:48Z</dcterms:modified>
</cp:coreProperties>
</file>