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3" r:id="rId7"/>
    <p:sldId id="264" r:id="rId8"/>
    <p:sldId id="265" r:id="rId9"/>
    <p:sldId id="266" r:id="rId10"/>
    <p:sldId id="261" r:id="rId11"/>
    <p:sldId id="267" r:id="rId12"/>
    <p:sldId id="268" r:id="rId13"/>
    <p:sldId id="269" r:id="rId14"/>
    <p:sldId id="270" r:id="rId15"/>
    <p:sldId id="271" r:id="rId16"/>
    <p:sldId id="262" r:id="rId17"/>
    <p:sldId id="274" r:id="rId18"/>
    <p:sldId id="272" r:id="rId19"/>
    <p:sldId id="27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32CFB11-767B-4CE1-A16E-85C6A72E2A85}" type="datetimeFigureOut">
              <a:rPr lang="en-US" smtClean="0"/>
              <a:pPr/>
              <a:t>5/12/2009</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8C95A06-8CDD-48DE-A8E1-5C511C87BB4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2CFB11-767B-4CE1-A16E-85C6A72E2A85}" type="datetimeFigureOut">
              <a:rPr lang="en-US" smtClean="0"/>
              <a:pPr/>
              <a:t>5/12/2009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95A06-8CDD-48DE-A8E1-5C511C87BB4A}" type="slidenum">
              <a:rPr lang="en-US" smtClean="0"/>
              <a:pPr/>
              <a:t>‹#›</a:t>
            </a:fld>
            <a:endParaRPr lang="en-US" dirty="0"/>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2CFB11-767B-4CE1-A16E-85C6A72E2A85}" type="datetimeFigureOut">
              <a:rPr lang="en-US" smtClean="0"/>
              <a:pPr/>
              <a:t>5/12/2009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95A06-8CDD-48DE-A8E1-5C511C87BB4A}" type="slidenum">
              <a:rPr lang="en-US" smtClean="0"/>
              <a:pPr/>
              <a:t>‹#›</a:t>
            </a:fld>
            <a:endParaRPr lang="en-US" dirty="0"/>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2CFB11-767B-4CE1-A16E-85C6A72E2A85}" type="datetimeFigureOut">
              <a:rPr lang="en-US" smtClean="0"/>
              <a:pPr/>
              <a:t>5/12/2009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95A06-8CDD-48DE-A8E1-5C511C87BB4A}" type="slidenum">
              <a:rPr lang="en-US" smtClean="0"/>
              <a:pPr/>
              <a:t>‹#›</a:t>
            </a:fld>
            <a:endParaRPr lang="en-US" dirty="0"/>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32CFB11-767B-4CE1-A16E-85C6A72E2A85}" type="datetimeFigureOut">
              <a:rPr lang="en-US" smtClean="0"/>
              <a:pPr/>
              <a:t>5/12/2009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8C95A06-8CDD-48DE-A8E1-5C511C87BB4A}"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2CFB11-767B-4CE1-A16E-85C6A72E2A85}" type="datetimeFigureOut">
              <a:rPr lang="en-US" smtClean="0"/>
              <a:pPr/>
              <a:t>5/12/2009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C95A06-8CDD-48DE-A8E1-5C511C87BB4A}" type="slidenum">
              <a:rPr lang="en-US" smtClean="0"/>
              <a:pPr/>
              <a:t>‹#›</a:t>
            </a:fld>
            <a:endParaRPr lang="en-US" dirty="0"/>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32CFB11-767B-4CE1-A16E-85C6A72E2A85}" type="datetimeFigureOut">
              <a:rPr lang="en-US" smtClean="0"/>
              <a:pPr/>
              <a:t>5/12/2009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8C95A06-8CDD-48DE-A8E1-5C511C87BB4A}" type="slidenum">
              <a:rPr lang="en-US" smtClean="0"/>
              <a:pPr/>
              <a:t>‹#›</a:t>
            </a:fld>
            <a:endParaRPr lang="en-US" dirty="0"/>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2CFB11-767B-4CE1-A16E-85C6A72E2A85}" type="datetimeFigureOut">
              <a:rPr lang="en-US" smtClean="0"/>
              <a:pPr/>
              <a:t>5/12/2009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8C95A06-8CDD-48DE-A8E1-5C511C87BB4A}" type="slidenum">
              <a:rPr lang="en-US" smtClean="0"/>
              <a:pPr/>
              <a:t>‹#›</a:t>
            </a:fld>
            <a:endParaRPr lang="en-US" dirty="0"/>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2CFB11-767B-4CE1-A16E-85C6A72E2A85}" type="datetimeFigureOut">
              <a:rPr lang="en-US" smtClean="0"/>
              <a:pPr/>
              <a:t>5/12/2009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8C95A06-8CDD-48DE-A8E1-5C511C87BB4A}" type="slidenum">
              <a:rPr lang="en-US" smtClean="0"/>
              <a:pPr/>
              <a:t>‹#›</a:t>
            </a:fld>
            <a:endParaRPr lang="en-US" dirty="0"/>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32CFB11-767B-4CE1-A16E-85C6A72E2A85}" type="datetimeFigureOut">
              <a:rPr lang="en-US" smtClean="0"/>
              <a:pPr/>
              <a:t>5/12/2009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8C95A06-8CDD-48DE-A8E1-5C511C87BB4A}" type="slidenum">
              <a:rPr lang="en-US" smtClean="0"/>
              <a:pPr/>
              <a:t>‹#›</a:t>
            </a:fld>
            <a:endParaRPr lang="en-US" dirty="0"/>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32CFB11-767B-4CE1-A16E-85C6A72E2A85}" type="datetimeFigureOut">
              <a:rPr lang="en-US" smtClean="0"/>
              <a:pPr/>
              <a:t>5/12/2009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C8C95A06-8CDD-48DE-A8E1-5C511C87BB4A}"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32CFB11-767B-4CE1-A16E-85C6A72E2A85}" type="datetimeFigureOut">
              <a:rPr lang="en-US" smtClean="0"/>
              <a:pPr/>
              <a:t>5/12/2009</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8C95A06-8CDD-48DE-A8E1-5C511C87BB4A}"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ipe dir="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4.gi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Mass Society in an “Age of Progress”</a:t>
            </a:r>
            <a:endParaRPr lang="en-US" dirty="0"/>
          </a:p>
        </p:txBody>
      </p:sp>
      <p:sp>
        <p:nvSpPr>
          <p:cNvPr id="3" name="Subtitle 2"/>
          <p:cNvSpPr>
            <a:spLocks noGrp="1"/>
          </p:cNvSpPr>
          <p:nvPr>
            <p:ph type="subTitle" idx="1"/>
          </p:nvPr>
        </p:nvSpPr>
        <p:spPr/>
        <p:txBody>
          <a:bodyPr/>
          <a:lstStyle/>
          <a:p>
            <a:r>
              <a:rPr lang="en-US" dirty="0" smtClean="0"/>
              <a:t>1874-1894</a:t>
            </a:r>
            <a:endParaRPr lang="en-US"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flipV="1">
            <a:off x="457200" y="0"/>
            <a:ext cx="228600" cy="152400"/>
          </a:xfrm>
        </p:spPr>
        <p:txBody>
          <a:bodyPr>
            <a:normAutofit fontScale="90000"/>
          </a:bodyPr>
          <a:lstStyle/>
          <a:p>
            <a:endParaRPr lang="en-US" dirty="0"/>
          </a:p>
        </p:txBody>
      </p:sp>
      <p:sp>
        <p:nvSpPr>
          <p:cNvPr id="2" name="Content Placeholder 1"/>
          <p:cNvSpPr>
            <a:spLocks noGrp="1"/>
          </p:cNvSpPr>
          <p:nvPr>
            <p:ph sz="half" idx="1"/>
          </p:nvPr>
        </p:nvSpPr>
        <p:spPr>
          <a:xfrm>
            <a:off x="304800" y="990600"/>
            <a:ext cx="4059936" cy="5715000"/>
          </a:xfrm>
        </p:spPr>
        <p:txBody>
          <a:bodyPr>
            <a:normAutofit fontScale="77500" lnSpcReduction="20000"/>
          </a:bodyPr>
          <a:lstStyle/>
          <a:p>
            <a:r>
              <a:rPr lang="en-US" dirty="0" smtClean="0"/>
              <a:t>New Job Opportunities for Women</a:t>
            </a:r>
          </a:p>
          <a:p>
            <a:pPr lvl="1"/>
            <a:r>
              <a:rPr lang="en-US" dirty="0" smtClean="0"/>
              <a:t>White collar jobs</a:t>
            </a:r>
          </a:p>
          <a:p>
            <a:pPr lvl="2"/>
            <a:r>
              <a:rPr lang="en-US" dirty="0" smtClean="0"/>
              <a:t>Service positions</a:t>
            </a:r>
          </a:p>
          <a:p>
            <a:pPr lvl="3"/>
            <a:r>
              <a:rPr lang="en-US" dirty="0" smtClean="0"/>
              <a:t>Typists, clerks, secretaries, nursing, teaching</a:t>
            </a:r>
          </a:p>
          <a:p>
            <a:pPr lvl="2"/>
            <a:r>
              <a:rPr lang="en-US" dirty="0" smtClean="0"/>
              <a:t>Increased demand for low wage workers and a shortage of male workers led to employers hiring women</a:t>
            </a:r>
          </a:p>
          <a:p>
            <a:pPr lvl="2"/>
            <a:r>
              <a:rPr lang="en-US" dirty="0" smtClean="0"/>
              <a:t>Jobs were filled by working class women</a:t>
            </a:r>
          </a:p>
          <a:p>
            <a:pPr lvl="2"/>
            <a:r>
              <a:rPr lang="en-US" dirty="0" smtClean="0"/>
              <a:t>Shift from industrial jobs to white collar jobs</a:t>
            </a:r>
          </a:p>
          <a:p>
            <a:pPr lvl="0"/>
            <a:r>
              <a:rPr lang="en-US" sz="2800" dirty="0" smtClean="0"/>
              <a:t>Prostitution</a:t>
            </a:r>
          </a:p>
          <a:p>
            <a:pPr lvl="1"/>
            <a:r>
              <a:rPr lang="en-US" dirty="0" smtClean="0"/>
              <a:t>Most European countries regulated prostitution </a:t>
            </a:r>
          </a:p>
          <a:p>
            <a:pPr lvl="1"/>
            <a:r>
              <a:rPr lang="en-US" dirty="0" smtClean="0"/>
              <a:t>Many lower class women were forced to become prostitutes to survive</a:t>
            </a:r>
          </a:p>
          <a:p>
            <a:pPr lvl="2"/>
            <a:r>
              <a:rPr lang="en-US" dirty="0" smtClean="0"/>
              <a:t>Usually rural, working class girls that came to the city for new opportunities</a:t>
            </a:r>
          </a:p>
          <a:p>
            <a:pPr lvl="2"/>
            <a:endParaRPr lang="en-US" dirty="0" smtClean="0"/>
          </a:p>
          <a:p>
            <a:endParaRPr lang="en-US" sz="2800" dirty="0" smtClean="0"/>
          </a:p>
          <a:p>
            <a:pPr lvl="3"/>
            <a:endParaRPr lang="en-US" dirty="0" smtClean="0"/>
          </a:p>
          <a:p>
            <a:pPr lvl="3">
              <a:buNone/>
            </a:pPr>
            <a:endParaRPr lang="en-US" dirty="0" smtClean="0"/>
          </a:p>
        </p:txBody>
      </p:sp>
      <p:pic>
        <p:nvPicPr>
          <p:cNvPr id="11" name="Content Placeholder 10" descr="501272785_dsc_1806.jpg"/>
          <p:cNvPicPr>
            <a:picLocks noGrp="1" noChangeAspect="1"/>
          </p:cNvPicPr>
          <p:nvPr>
            <p:ph sz="half" idx="2"/>
          </p:nvPr>
        </p:nvPicPr>
        <p:blipFill>
          <a:blip r:embed="rId2" cstate="print"/>
          <a:stretch>
            <a:fillRect/>
          </a:stretch>
        </p:blipFill>
        <p:spPr>
          <a:xfrm>
            <a:off x="4419600" y="1143000"/>
            <a:ext cx="4379019" cy="2911581"/>
          </a:xfrm>
          <a:prstGeom prst="rect">
            <a:avLst/>
          </a:prstGeom>
          <a:ln>
            <a:noFill/>
          </a:ln>
          <a:effectLst>
            <a:softEdge rad="112500"/>
          </a:effectLst>
        </p:spPr>
      </p:pic>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58369"/>
            <a:ext cx="45719" cy="45719"/>
          </a:xfrm>
        </p:spPr>
        <p:txBody>
          <a:bodyPr>
            <a:normAutofit fontScale="90000"/>
          </a:bodyPr>
          <a:lstStyle/>
          <a:p>
            <a:endParaRPr lang="en-US" dirty="0"/>
          </a:p>
        </p:txBody>
      </p:sp>
      <p:pic>
        <p:nvPicPr>
          <p:cNvPr id="5" name="Content Placeholder 4" descr="clubs_boy_scout_troop6_c1945_vercoe.jpg"/>
          <p:cNvPicPr>
            <a:picLocks noGrp="1" noChangeAspect="1"/>
          </p:cNvPicPr>
          <p:nvPr>
            <p:ph sz="half" idx="1"/>
          </p:nvPr>
        </p:nvPicPr>
        <p:blipFill>
          <a:blip r:embed="rId2"/>
          <a:stretch>
            <a:fillRect/>
          </a:stretch>
        </p:blipFill>
        <p:spPr>
          <a:xfrm>
            <a:off x="152400" y="1752600"/>
            <a:ext cx="4898572" cy="2971800"/>
          </a:xfrm>
          <a:prstGeom prst="rect">
            <a:avLst/>
          </a:prstGeom>
          <a:ln>
            <a:noFill/>
          </a:ln>
          <a:effectLst>
            <a:softEdge rad="112500"/>
          </a:effectLst>
        </p:spPr>
      </p:pic>
      <p:sp>
        <p:nvSpPr>
          <p:cNvPr id="4" name="Content Placeholder 3"/>
          <p:cNvSpPr>
            <a:spLocks noGrp="1"/>
          </p:cNvSpPr>
          <p:nvPr>
            <p:ph sz="half" idx="2"/>
          </p:nvPr>
        </p:nvSpPr>
        <p:spPr>
          <a:xfrm>
            <a:off x="4953000" y="807875"/>
            <a:ext cx="4038600" cy="6050125"/>
          </a:xfrm>
        </p:spPr>
        <p:txBody>
          <a:bodyPr>
            <a:normAutofit fontScale="92500" lnSpcReduction="20000"/>
          </a:bodyPr>
          <a:lstStyle/>
          <a:p>
            <a:r>
              <a:rPr lang="en-US" dirty="0" smtClean="0"/>
              <a:t>The Middle Class Family</a:t>
            </a:r>
          </a:p>
          <a:p>
            <a:pPr lvl="1"/>
            <a:r>
              <a:rPr lang="en-US" dirty="0" smtClean="0"/>
              <a:t>Central Institution </a:t>
            </a:r>
          </a:p>
          <a:p>
            <a:pPr lvl="1"/>
            <a:r>
              <a:rPr lang="en-US" dirty="0" smtClean="0"/>
              <a:t>Emphasis on childhood</a:t>
            </a:r>
          </a:p>
          <a:p>
            <a:pPr lvl="2"/>
            <a:r>
              <a:rPr lang="en-US" dirty="0" smtClean="0"/>
              <a:t>Boy scouts</a:t>
            </a:r>
          </a:p>
          <a:p>
            <a:pPr lvl="3"/>
            <a:r>
              <a:rPr lang="en-US" dirty="0" smtClean="0"/>
              <a:t>Toughen boys up</a:t>
            </a:r>
          </a:p>
          <a:p>
            <a:pPr lvl="2"/>
            <a:r>
              <a:rPr lang="en-US" dirty="0" smtClean="0"/>
              <a:t>Feminine education</a:t>
            </a:r>
          </a:p>
          <a:p>
            <a:pPr lvl="3"/>
            <a:r>
              <a:rPr lang="en-US" dirty="0" smtClean="0"/>
              <a:t>Singing, playing piano, domestic crafts</a:t>
            </a:r>
          </a:p>
          <a:p>
            <a:pPr lvl="4"/>
            <a:r>
              <a:rPr lang="en-US" dirty="0" smtClean="0"/>
              <a:t>Prepared them for creating the proper environment of home recreation</a:t>
            </a:r>
          </a:p>
          <a:p>
            <a:r>
              <a:rPr lang="en-US" sz="2800" dirty="0" smtClean="0"/>
              <a:t> The Working Class Family</a:t>
            </a:r>
          </a:p>
          <a:p>
            <a:pPr lvl="1"/>
            <a:r>
              <a:rPr lang="en-US" dirty="0" smtClean="0"/>
              <a:t>Began to depend on income of husband alone </a:t>
            </a:r>
          </a:p>
          <a:p>
            <a:pPr lvl="1"/>
            <a:r>
              <a:rPr lang="en-US" dirty="0" smtClean="0"/>
              <a:t>Limited size of families</a:t>
            </a:r>
          </a:p>
          <a:p>
            <a:pPr lvl="2"/>
            <a:r>
              <a:rPr lang="en-US" dirty="0" smtClean="0"/>
              <a:t>Smaller families and fewer working hours caused parent to become more involved wit their children</a:t>
            </a:r>
          </a:p>
          <a:p>
            <a:pPr lvl="4"/>
            <a:endParaRPr lang="en-US"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8229600" cy="1143000"/>
          </a:xfrm>
        </p:spPr>
        <p:txBody>
          <a:bodyPr>
            <a:normAutofit fontScale="90000"/>
          </a:bodyPr>
          <a:lstStyle/>
          <a:p>
            <a:r>
              <a:rPr lang="en-US" dirty="0" smtClean="0"/>
              <a:t>Education and Leisure in the Mass </a:t>
            </a:r>
            <a:r>
              <a:rPr lang="en-US" dirty="0" smtClean="0"/>
              <a:t>Society</a:t>
            </a:r>
            <a:br>
              <a:rPr lang="en-US" dirty="0" smtClean="0"/>
            </a:br>
            <a:r>
              <a:rPr lang="en-US" dirty="0" smtClean="0"/>
              <a:t>Education</a:t>
            </a:r>
            <a:endParaRPr lang="en-US" dirty="0"/>
          </a:p>
        </p:txBody>
      </p:sp>
      <p:sp>
        <p:nvSpPr>
          <p:cNvPr id="3" name="Content Placeholder 2"/>
          <p:cNvSpPr>
            <a:spLocks noGrp="1"/>
          </p:cNvSpPr>
          <p:nvPr>
            <p:ph sz="half" idx="1"/>
          </p:nvPr>
        </p:nvSpPr>
        <p:spPr>
          <a:xfrm>
            <a:off x="381000" y="2362200"/>
            <a:ext cx="4038600" cy="4495800"/>
          </a:xfrm>
        </p:spPr>
        <p:txBody>
          <a:bodyPr>
            <a:normAutofit fontScale="70000" lnSpcReduction="20000"/>
          </a:bodyPr>
          <a:lstStyle/>
          <a:p>
            <a:r>
              <a:rPr lang="en-US" dirty="0" smtClean="0"/>
              <a:t>State </a:t>
            </a:r>
            <a:r>
              <a:rPr lang="en-US" dirty="0" smtClean="0"/>
              <a:t>run mass education</a:t>
            </a:r>
          </a:p>
          <a:p>
            <a:pPr lvl="1"/>
            <a:r>
              <a:rPr lang="en-US" dirty="0" smtClean="0"/>
              <a:t>Compulsory elementary</a:t>
            </a:r>
          </a:p>
          <a:p>
            <a:pPr lvl="1"/>
            <a:r>
              <a:rPr lang="en-US" dirty="0" smtClean="0"/>
              <a:t>Furnished trained workers</a:t>
            </a:r>
          </a:p>
          <a:p>
            <a:pPr lvl="1"/>
            <a:r>
              <a:rPr lang="en-US" dirty="0" smtClean="0"/>
              <a:t>Chief motive an educated electorate</a:t>
            </a:r>
          </a:p>
          <a:p>
            <a:pPr lvl="1"/>
            <a:r>
              <a:rPr lang="en-US" dirty="0" smtClean="0"/>
              <a:t>Instilled patriotism and nationalism </a:t>
            </a:r>
          </a:p>
          <a:p>
            <a:pPr lvl="1"/>
            <a:r>
              <a:rPr lang="en-US" dirty="0" smtClean="0"/>
              <a:t>Middle class values taught</a:t>
            </a:r>
          </a:p>
          <a:p>
            <a:pPr lvl="2"/>
            <a:r>
              <a:rPr lang="en-US" dirty="0" smtClean="0"/>
              <a:t>Girls taught less math and no science, focused more on domestic learning</a:t>
            </a:r>
          </a:p>
          <a:p>
            <a:pPr lvl="1"/>
            <a:r>
              <a:rPr lang="en-US" dirty="0" smtClean="0"/>
              <a:t>Most teachers were women</a:t>
            </a:r>
          </a:p>
          <a:p>
            <a:pPr lvl="2"/>
            <a:r>
              <a:rPr lang="en-US" dirty="0" smtClean="0"/>
              <a:t>Barbara Bodichon was a pioneer in women's education</a:t>
            </a:r>
          </a:p>
          <a:p>
            <a:pPr lvl="1"/>
            <a:r>
              <a:rPr lang="en-US" dirty="0" smtClean="0"/>
              <a:t>Virtually eliminated adult illiteracy 	</a:t>
            </a:r>
          </a:p>
          <a:p>
            <a:pPr lvl="2"/>
            <a:r>
              <a:rPr lang="en-US" dirty="0" smtClean="0"/>
              <a:t>Increased circulation of newspapers</a:t>
            </a:r>
          </a:p>
          <a:p>
            <a:pPr lvl="2">
              <a:buNone/>
            </a:pPr>
            <a:r>
              <a:rPr lang="en-US" dirty="0" smtClean="0"/>
              <a:t> </a:t>
            </a:r>
          </a:p>
          <a:p>
            <a:pPr lvl="2"/>
            <a:endParaRPr lang="en-US" dirty="0" smtClean="0"/>
          </a:p>
          <a:p>
            <a:pPr lvl="2">
              <a:buNone/>
            </a:pPr>
            <a:endParaRPr lang="en-US" dirty="0" smtClean="0"/>
          </a:p>
          <a:p>
            <a:pPr lvl="1">
              <a:buNone/>
            </a:pPr>
            <a:endParaRPr lang="en-US" dirty="0"/>
          </a:p>
        </p:txBody>
      </p:sp>
      <p:pic>
        <p:nvPicPr>
          <p:cNvPr id="5" name="Content Placeholder 4" descr="3425.jpg"/>
          <p:cNvPicPr>
            <a:picLocks noGrp="1" noChangeAspect="1"/>
          </p:cNvPicPr>
          <p:nvPr>
            <p:ph sz="half" idx="2"/>
          </p:nvPr>
        </p:nvPicPr>
        <p:blipFill>
          <a:blip r:embed="rId2"/>
          <a:stretch>
            <a:fillRect/>
          </a:stretch>
        </p:blipFill>
        <p:spPr>
          <a:xfrm>
            <a:off x="4267200" y="2057400"/>
            <a:ext cx="4495800" cy="3236976"/>
          </a:xfrm>
          <a:prstGeom prst="rect">
            <a:avLst/>
          </a:prstGeom>
          <a:ln>
            <a:noFill/>
          </a:ln>
          <a:effectLst>
            <a:softEdge rad="112500"/>
          </a:effectLst>
        </p:spPr>
      </p:pic>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 Leisure</a:t>
            </a:r>
            <a:endParaRPr lang="en-US" dirty="0"/>
          </a:p>
        </p:txBody>
      </p:sp>
      <p:pic>
        <p:nvPicPr>
          <p:cNvPr id="5" name="Content Placeholder 4" descr="ferris-wheel.jpg"/>
          <p:cNvPicPr>
            <a:picLocks noGrp="1" noChangeAspect="1"/>
          </p:cNvPicPr>
          <p:nvPr>
            <p:ph sz="half" idx="1"/>
          </p:nvPr>
        </p:nvPicPr>
        <p:blipFill>
          <a:blip r:embed="rId2"/>
          <a:stretch>
            <a:fillRect/>
          </a:stretch>
        </p:blipFill>
        <p:spPr>
          <a:xfrm>
            <a:off x="228599" y="2057400"/>
            <a:ext cx="4424991" cy="3276600"/>
          </a:xfrm>
          <a:prstGeom prst="rect">
            <a:avLst/>
          </a:prstGeom>
          <a:ln>
            <a:noFill/>
          </a:ln>
          <a:effectLst>
            <a:softEdge rad="112500"/>
          </a:effectLst>
        </p:spPr>
      </p:pic>
      <p:sp>
        <p:nvSpPr>
          <p:cNvPr id="4" name="Content Placeholder 3"/>
          <p:cNvSpPr>
            <a:spLocks noGrp="1"/>
          </p:cNvSpPr>
          <p:nvPr>
            <p:ph sz="half" idx="2"/>
          </p:nvPr>
        </p:nvSpPr>
        <p:spPr>
          <a:xfrm>
            <a:off x="4648200" y="1676400"/>
            <a:ext cx="4038600" cy="5029199"/>
          </a:xfrm>
        </p:spPr>
        <p:txBody>
          <a:bodyPr>
            <a:normAutofit fontScale="70000" lnSpcReduction="20000"/>
          </a:bodyPr>
          <a:lstStyle/>
          <a:p>
            <a:r>
              <a:rPr lang="en-US" dirty="0" smtClean="0"/>
              <a:t>New work patterns</a:t>
            </a:r>
          </a:p>
          <a:p>
            <a:pPr lvl="1"/>
            <a:r>
              <a:rPr lang="en-US" dirty="0" smtClean="0"/>
              <a:t>Evenings, weekends, and vacation time largely shaped new mass leisure</a:t>
            </a:r>
          </a:p>
          <a:p>
            <a:r>
              <a:rPr lang="en-US" sz="2800" dirty="0" smtClean="0"/>
              <a:t> New technology</a:t>
            </a:r>
          </a:p>
          <a:p>
            <a:pPr lvl="1"/>
            <a:r>
              <a:rPr lang="en-US" dirty="0" smtClean="0"/>
              <a:t>Amusement</a:t>
            </a:r>
          </a:p>
          <a:p>
            <a:pPr lvl="2"/>
            <a:r>
              <a:rPr lang="en-US" dirty="0" smtClean="0"/>
              <a:t>Ferris wheels</a:t>
            </a:r>
          </a:p>
          <a:p>
            <a:pPr lvl="1"/>
            <a:r>
              <a:rPr lang="en-US" dirty="0" smtClean="0"/>
              <a:t>Transportation </a:t>
            </a:r>
          </a:p>
          <a:p>
            <a:pPr lvl="2"/>
            <a:r>
              <a:rPr lang="en-US" dirty="0" smtClean="0"/>
              <a:t>“Day-trippers”</a:t>
            </a:r>
          </a:p>
          <a:p>
            <a:r>
              <a:rPr lang="en-US" sz="2800" dirty="0" smtClean="0"/>
              <a:t>Dance Halls </a:t>
            </a:r>
          </a:p>
          <a:p>
            <a:r>
              <a:rPr lang="en-US" sz="2800" dirty="0" smtClean="0"/>
              <a:t>Tourism</a:t>
            </a:r>
          </a:p>
          <a:p>
            <a:pPr lvl="1"/>
            <a:r>
              <a:rPr lang="en-US" dirty="0" smtClean="0"/>
              <a:t>Thomas Cook Prostitution</a:t>
            </a:r>
          </a:p>
          <a:p>
            <a:r>
              <a:rPr lang="en-US" sz="2800" dirty="0" smtClean="0"/>
              <a:t>Team sports</a:t>
            </a:r>
          </a:p>
          <a:p>
            <a:pPr lvl="1"/>
            <a:r>
              <a:rPr lang="en-US" dirty="0" smtClean="0"/>
              <a:t>Designed to train adolescents</a:t>
            </a:r>
          </a:p>
          <a:p>
            <a:pPr lvl="1"/>
            <a:r>
              <a:rPr lang="en-US" dirty="0" smtClean="0"/>
              <a:t>Became regulated and professionalized </a:t>
            </a:r>
          </a:p>
          <a:p>
            <a:pPr lvl="1"/>
            <a:r>
              <a:rPr lang="en-US" dirty="0" smtClean="0"/>
              <a:t>Women considered not suitable	to participate</a:t>
            </a:r>
          </a:p>
          <a:p>
            <a:pPr lvl="2"/>
            <a:endParaRPr lang="en-US" dirty="0" smtClean="0"/>
          </a:p>
          <a:p>
            <a:pPr lvl="2"/>
            <a:endParaRPr lang="en-US" dirty="0" smtClean="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dirty="0" smtClean="0"/>
              <a:t>The National State</a:t>
            </a:r>
            <a:endParaRPr lang="en-US" dirty="0"/>
          </a:p>
        </p:txBody>
      </p:sp>
      <p:sp>
        <p:nvSpPr>
          <p:cNvPr id="3" name="Content Placeholder 2"/>
          <p:cNvSpPr>
            <a:spLocks noGrp="1"/>
          </p:cNvSpPr>
          <p:nvPr>
            <p:ph sz="half" idx="1"/>
          </p:nvPr>
        </p:nvSpPr>
        <p:spPr>
          <a:xfrm>
            <a:off x="457200" y="1524000"/>
            <a:ext cx="4038600" cy="5181600"/>
          </a:xfrm>
        </p:spPr>
        <p:txBody>
          <a:bodyPr>
            <a:normAutofit fontScale="70000" lnSpcReduction="20000"/>
          </a:bodyPr>
          <a:lstStyle/>
          <a:p>
            <a:r>
              <a:rPr lang="en-US" dirty="0" smtClean="0"/>
              <a:t>The Growth of Political Democracy</a:t>
            </a:r>
          </a:p>
          <a:p>
            <a:pPr lvl="1"/>
            <a:r>
              <a:rPr lang="en-US" dirty="0" smtClean="0"/>
              <a:t>British reforms</a:t>
            </a:r>
          </a:p>
          <a:p>
            <a:pPr lvl="2"/>
            <a:r>
              <a:rPr lang="en-US" dirty="0" smtClean="0"/>
              <a:t>Suffrage</a:t>
            </a:r>
          </a:p>
          <a:p>
            <a:pPr lvl="2"/>
            <a:r>
              <a:rPr lang="en-US" dirty="0" smtClean="0"/>
              <a:t>Eliminated pocket boroughs</a:t>
            </a:r>
          </a:p>
          <a:p>
            <a:pPr lvl="2"/>
            <a:r>
              <a:rPr lang="en-US" dirty="0" smtClean="0"/>
              <a:t>Irelands move for self government</a:t>
            </a:r>
          </a:p>
          <a:p>
            <a:r>
              <a:rPr lang="en-US" sz="2800" dirty="0" smtClean="0"/>
              <a:t> The Third Republic</a:t>
            </a:r>
          </a:p>
          <a:p>
            <a:pPr lvl="1"/>
            <a:r>
              <a:rPr lang="en-US" dirty="0" smtClean="0"/>
              <a:t>Created after napoleon III’s defeat in Franco-Prussian war.</a:t>
            </a:r>
          </a:p>
          <a:p>
            <a:pPr lvl="1"/>
            <a:r>
              <a:rPr lang="en-US" dirty="0" smtClean="0"/>
              <a:t>Crushed the commune and massacred over twenty thousand to secure control</a:t>
            </a:r>
          </a:p>
          <a:p>
            <a:pPr lvl="1"/>
            <a:r>
              <a:rPr lang="en-US" dirty="0" smtClean="0"/>
              <a:t>Boulanger</a:t>
            </a:r>
          </a:p>
          <a:p>
            <a:pPr lvl="2"/>
            <a:r>
              <a:rPr lang="en-US" dirty="0" smtClean="0"/>
              <a:t>Actually rallied support for the republic</a:t>
            </a:r>
          </a:p>
          <a:p>
            <a:r>
              <a:rPr lang="en-US" sz="2800" dirty="0" smtClean="0"/>
              <a:t> Spain and Italy</a:t>
            </a:r>
          </a:p>
          <a:p>
            <a:pPr lvl="1"/>
            <a:r>
              <a:rPr lang="en-US" dirty="0" smtClean="0"/>
              <a:t>Italy</a:t>
            </a:r>
          </a:p>
          <a:p>
            <a:pPr lvl="2"/>
            <a:r>
              <a:rPr lang="en-US" dirty="0" smtClean="0"/>
              <a:t>Government unable to deal with internal problems</a:t>
            </a:r>
          </a:p>
          <a:p>
            <a:pPr lvl="1"/>
            <a:r>
              <a:rPr lang="en-US" dirty="0" smtClean="0"/>
              <a:t>Spain</a:t>
            </a:r>
          </a:p>
          <a:p>
            <a:pPr lvl="2"/>
            <a:r>
              <a:rPr lang="en-US" dirty="0" smtClean="0"/>
              <a:t>Limited suffrage</a:t>
            </a:r>
          </a:p>
          <a:p>
            <a:pPr lvl="2"/>
            <a:r>
              <a:rPr lang="en-US" dirty="0" smtClean="0"/>
              <a:t>Revolt crushed by conservative government </a:t>
            </a:r>
            <a:endParaRPr lang="en-US" dirty="0"/>
          </a:p>
        </p:txBody>
      </p:sp>
      <p:pic>
        <p:nvPicPr>
          <p:cNvPr id="5" name="Content Placeholder 4" descr="Boulanger-IIa.jpg"/>
          <p:cNvPicPr>
            <a:picLocks noGrp="1" noChangeAspect="1"/>
          </p:cNvPicPr>
          <p:nvPr>
            <p:ph sz="half" idx="2"/>
          </p:nvPr>
        </p:nvPicPr>
        <p:blipFill>
          <a:blip r:embed="rId2"/>
          <a:stretch>
            <a:fillRect/>
          </a:stretch>
        </p:blipFill>
        <p:spPr>
          <a:xfrm>
            <a:off x="5257800" y="1600200"/>
            <a:ext cx="3448050" cy="4929255"/>
          </a:xfrm>
        </p:spPr>
      </p:pic>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609600"/>
            <a:ext cx="45719" cy="94488"/>
          </a:xfrm>
        </p:spPr>
        <p:txBody>
          <a:bodyPr>
            <a:normAutofit fontScale="90000"/>
          </a:bodyPr>
          <a:lstStyle/>
          <a:p>
            <a:endParaRPr lang="en-US" dirty="0"/>
          </a:p>
        </p:txBody>
      </p:sp>
      <p:pic>
        <p:nvPicPr>
          <p:cNvPr id="6" name="Content Placeholder 5" descr="509px-Otto_von_Bismarck.jpg"/>
          <p:cNvPicPr>
            <a:picLocks noGrp="1" noChangeAspect="1"/>
          </p:cNvPicPr>
          <p:nvPr>
            <p:ph sz="half" idx="1"/>
          </p:nvPr>
        </p:nvPicPr>
        <p:blipFill>
          <a:blip r:embed="rId2"/>
          <a:stretch>
            <a:fillRect/>
          </a:stretch>
        </p:blipFill>
        <p:spPr>
          <a:xfrm>
            <a:off x="609600" y="1295400"/>
            <a:ext cx="3979347" cy="4682965"/>
          </a:xfrm>
        </p:spPr>
      </p:pic>
      <p:sp>
        <p:nvSpPr>
          <p:cNvPr id="4" name="Content Placeholder 3"/>
          <p:cNvSpPr>
            <a:spLocks noGrp="1"/>
          </p:cNvSpPr>
          <p:nvPr>
            <p:ph sz="half" idx="2"/>
          </p:nvPr>
        </p:nvSpPr>
        <p:spPr>
          <a:xfrm>
            <a:off x="4648200" y="1143000"/>
            <a:ext cx="4038600" cy="5943600"/>
          </a:xfrm>
        </p:spPr>
        <p:txBody>
          <a:bodyPr>
            <a:normAutofit fontScale="70000" lnSpcReduction="20000"/>
          </a:bodyPr>
          <a:lstStyle/>
          <a:p>
            <a:r>
              <a:rPr lang="en-US" dirty="0" smtClean="0"/>
              <a:t>Persistence of the Old Order</a:t>
            </a:r>
          </a:p>
          <a:p>
            <a:pPr lvl="1"/>
            <a:r>
              <a:rPr lang="en-US" dirty="0" smtClean="0"/>
              <a:t>Germany </a:t>
            </a:r>
          </a:p>
          <a:p>
            <a:pPr lvl="2"/>
            <a:r>
              <a:rPr lang="en-US" dirty="0" smtClean="0"/>
              <a:t>Democracy failed to develop due to Bismarck and the army</a:t>
            </a:r>
          </a:p>
          <a:p>
            <a:pPr lvl="2"/>
            <a:r>
              <a:rPr lang="en-US" dirty="0" smtClean="0"/>
              <a:t>Bismarck Began to attack Catholics, then switched to socialists</a:t>
            </a:r>
          </a:p>
          <a:p>
            <a:pPr lvl="3"/>
            <a:r>
              <a:rPr lang="en-US" dirty="0" smtClean="0"/>
              <a:t>Failed to stop the growth of socialism and was removed from office by William II</a:t>
            </a:r>
          </a:p>
          <a:p>
            <a:pPr lvl="2"/>
            <a:r>
              <a:rPr lang="en-US" dirty="0" smtClean="0"/>
              <a:t>Army answered to emperor only</a:t>
            </a:r>
          </a:p>
          <a:p>
            <a:pPr lvl="3"/>
            <a:r>
              <a:rPr lang="en-US" dirty="0" smtClean="0"/>
              <a:t>Selected officers only from “worthy” families</a:t>
            </a:r>
          </a:p>
          <a:p>
            <a:pPr lvl="1"/>
            <a:r>
              <a:rPr lang="en-US" dirty="0" smtClean="0"/>
              <a:t>Austria-Hungary </a:t>
            </a:r>
          </a:p>
          <a:p>
            <a:pPr lvl="2"/>
            <a:r>
              <a:rPr lang="en-US" dirty="0" smtClean="0"/>
              <a:t>Nationality problem</a:t>
            </a:r>
          </a:p>
          <a:p>
            <a:pPr lvl="3"/>
            <a:r>
              <a:rPr lang="en-US" dirty="0" smtClean="0"/>
              <a:t>Austria ruled by Germans and rest of nationalities discontent</a:t>
            </a:r>
          </a:p>
          <a:p>
            <a:pPr lvl="3"/>
            <a:r>
              <a:rPr lang="en-US" dirty="0" smtClean="0"/>
              <a:t>Hungarians ruled by repressive Magyars</a:t>
            </a:r>
          </a:p>
          <a:p>
            <a:pPr lvl="1"/>
            <a:r>
              <a:rPr lang="en-US" dirty="0" smtClean="0"/>
              <a:t>Russia</a:t>
            </a:r>
          </a:p>
          <a:p>
            <a:pPr lvl="2"/>
            <a:r>
              <a:rPr lang="en-US" dirty="0" smtClean="0"/>
              <a:t>Alexander II’s assassination convinced Alexander III to consolidate power  	</a:t>
            </a:r>
          </a:p>
          <a:p>
            <a:pPr lvl="3"/>
            <a:r>
              <a:rPr lang="en-US" dirty="0" smtClean="0"/>
              <a:t>  Reforms were repealed</a:t>
            </a:r>
          </a:p>
          <a:p>
            <a:pPr lvl="3"/>
            <a:r>
              <a:rPr lang="en-US" dirty="0" smtClean="0"/>
              <a:t>Nicolas II carried on these policies	</a:t>
            </a:r>
          </a:p>
          <a:p>
            <a:pPr lvl="3"/>
            <a:endParaRPr lang="en-US" dirty="0" smtClean="0"/>
          </a:p>
          <a:p>
            <a:pPr lvl="3"/>
            <a:endParaRPr lang="en-US" dirty="0" smtClean="0"/>
          </a:p>
          <a:p>
            <a:pPr>
              <a:buNone/>
            </a:pPr>
            <a:r>
              <a:rPr lang="en-US" sz="2800" dirty="0" smtClean="0"/>
              <a:t>		</a:t>
            </a:r>
          </a:p>
          <a:p>
            <a:pPr lvl="3"/>
            <a:endParaRPr lang="en-US" dirty="0" smtClean="0"/>
          </a:p>
          <a:p>
            <a:pPr lvl="3"/>
            <a:endParaRPr lang="en-US" dirty="0"/>
          </a:p>
        </p:txBody>
      </p:sp>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 cy="76200"/>
          </a:xfrm>
        </p:spPr>
        <p:txBody>
          <a:bodyPr>
            <a:normAutofit fontScale="90000"/>
          </a:bodyPr>
          <a:lstStyle/>
          <a:p>
            <a:endParaRPr lang="en-US" dirty="0"/>
          </a:p>
        </p:txBody>
      </p:sp>
      <p:sp>
        <p:nvSpPr>
          <p:cNvPr id="3" name="Content Placeholder 2"/>
          <p:cNvSpPr>
            <a:spLocks noGrp="1"/>
          </p:cNvSpPr>
          <p:nvPr>
            <p:ph sz="half" idx="1"/>
          </p:nvPr>
        </p:nvSpPr>
        <p:spPr>
          <a:xfrm>
            <a:off x="457200" y="914400"/>
            <a:ext cx="4059936" cy="5791200"/>
          </a:xfrm>
        </p:spPr>
        <p:txBody>
          <a:bodyPr>
            <a:normAutofit lnSpcReduction="10000"/>
          </a:bodyPr>
          <a:lstStyle/>
          <a:p>
            <a:r>
              <a:rPr lang="en-US" dirty="0" smtClean="0"/>
              <a:t>Organizing the Working Class</a:t>
            </a:r>
          </a:p>
          <a:p>
            <a:pPr lvl="1"/>
            <a:r>
              <a:rPr lang="en-US" dirty="0" smtClean="0"/>
              <a:t>Socialist parties</a:t>
            </a:r>
          </a:p>
          <a:p>
            <a:pPr lvl="2"/>
            <a:r>
              <a:rPr lang="en-US" dirty="0" smtClean="0"/>
              <a:t>Bebel and Liebknecht formed German Social Democratic Party</a:t>
            </a:r>
          </a:p>
          <a:p>
            <a:pPr lvl="2"/>
            <a:r>
              <a:rPr lang="en-US" dirty="0" smtClean="0"/>
              <a:t>Second International</a:t>
            </a:r>
            <a:endParaRPr lang="en-US" sz="2800" dirty="0" smtClean="0"/>
          </a:p>
          <a:p>
            <a:pPr lvl="1"/>
            <a:r>
              <a:rPr lang="en-US" dirty="0" smtClean="0"/>
              <a:t>Revisionism</a:t>
            </a:r>
          </a:p>
          <a:p>
            <a:pPr lvl="2"/>
            <a:r>
              <a:rPr lang="en-US" dirty="0" smtClean="0"/>
              <a:t>Bernstein </a:t>
            </a:r>
            <a:r>
              <a:rPr lang="en-US" i="1" dirty="0" smtClean="0"/>
              <a:t>Evolutionary Socialism</a:t>
            </a:r>
          </a:p>
          <a:p>
            <a:pPr lvl="1"/>
            <a:r>
              <a:rPr lang="en-US" dirty="0" smtClean="0"/>
              <a:t> Nationalism</a:t>
            </a:r>
          </a:p>
          <a:p>
            <a:pPr lvl="2"/>
            <a:r>
              <a:rPr lang="en-US" dirty="0" smtClean="0"/>
              <a:t>Nationalism more powerful than socialism</a:t>
            </a:r>
          </a:p>
          <a:p>
            <a:pPr lvl="1"/>
            <a:r>
              <a:rPr lang="en-US" dirty="0" smtClean="0"/>
              <a:t>Anarchism</a:t>
            </a:r>
          </a:p>
          <a:p>
            <a:pPr lvl="2"/>
            <a:r>
              <a:rPr lang="en-US" dirty="0" smtClean="0"/>
              <a:t>Primarily  used </a:t>
            </a:r>
            <a:r>
              <a:rPr lang="en-US" dirty="0" err="1" smtClean="0"/>
              <a:t>assasinnations</a:t>
            </a:r>
            <a:r>
              <a:rPr lang="en-US" dirty="0" smtClean="0"/>
              <a:t> </a:t>
            </a:r>
            <a:r>
              <a:rPr lang="en-US" dirty="0" smtClean="0"/>
              <a:t>as instruments of terror	</a:t>
            </a:r>
          </a:p>
          <a:p>
            <a:pPr lvl="2"/>
            <a:endParaRPr lang="en-US" dirty="0" smtClean="0"/>
          </a:p>
          <a:p>
            <a:pPr lvl="2">
              <a:buNone/>
            </a:pPr>
            <a:endParaRPr lang="en-US" dirty="0" smtClean="0"/>
          </a:p>
          <a:p>
            <a:pPr lvl="2">
              <a:buNone/>
            </a:pPr>
            <a:endParaRPr lang="en-US" dirty="0" smtClean="0"/>
          </a:p>
          <a:p>
            <a:pPr lvl="2"/>
            <a:endParaRPr lang="en-US" dirty="0"/>
          </a:p>
        </p:txBody>
      </p:sp>
      <p:pic>
        <p:nvPicPr>
          <p:cNvPr id="5" name="Content Placeholder 4" descr="Image10.gif"/>
          <p:cNvPicPr>
            <a:picLocks noGrp="1" noChangeAspect="1"/>
          </p:cNvPicPr>
          <p:nvPr>
            <p:ph sz="half" idx="2"/>
          </p:nvPr>
        </p:nvPicPr>
        <p:blipFill>
          <a:blip r:embed="rId2"/>
          <a:stretch>
            <a:fillRect/>
          </a:stretch>
        </p:blipFill>
        <p:spPr>
          <a:xfrm>
            <a:off x="4953000" y="1143000"/>
            <a:ext cx="3700463" cy="4667250"/>
          </a:xfrm>
          <a:prstGeom prst="rect">
            <a:avLst/>
          </a:prstGeom>
          <a:ln>
            <a:noFill/>
          </a:ln>
          <a:effectLst>
            <a:softEdge rad="112500"/>
          </a:effectLst>
        </p:spPr>
      </p:pic>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People, and Events</a:t>
            </a:r>
            <a:endParaRPr lang="en-US" dirty="0"/>
          </a:p>
        </p:txBody>
      </p:sp>
      <p:sp>
        <p:nvSpPr>
          <p:cNvPr id="3" name="Content Placeholder 2"/>
          <p:cNvSpPr>
            <a:spLocks noGrp="1"/>
          </p:cNvSpPr>
          <p:nvPr>
            <p:ph sz="half" idx="1"/>
          </p:nvPr>
        </p:nvSpPr>
        <p:spPr/>
        <p:txBody>
          <a:bodyPr>
            <a:normAutofit fontScale="40000" lnSpcReduction="20000"/>
          </a:bodyPr>
          <a:lstStyle/>
          <a:p>
            <a:r>
              <a:rPr lang="en-US" b="1" dirty="0" smtClean="0"/>
              <a:t>A day-tripper</a:t>
            </a:r>
            <a:r>
              <a:rPr lang="en-US" dirty="0" smtClean="0"/>
              <a:t> is a person who visits a tourist destination or visitor attraction from their home and returns home on the same day.</a:t>
            </a:r>
          </a:p>
          <a:p>
            <a:r>
              <a:rPr lang="en-US" b="1" dirty="0" smtClean="0"/>
              <a:t>Guglielmo Marconi</a:t>
            </a:r>
            <a:r>
              <a:rPr lang="en-US" dirty="0" smtClean="0"/>
              <a:t> Italian was an Italian inventor, best known for his development of a radiotelegraph system</a:t>
            </a:r>
          </a:p>
          <a:p>
            <a:r>
              <a:rPr lang="en-US" b="1" dirty="0" smtClean="0"/>
              <a:t>Gottlieb Daimler</a:t>
            </a:r>
            <a:r>
              <a:rPr lang="en-US" dirty="0" smtClean="0"/>
              <a:t> was a pioneer of internal-combustion engines and automobile development</a:t>
            </a:r>
          </a:p>
          <a:p>
            <a:r>
              <a:rPr lang="en-US" b="1" dirty="0" smtClean="0"/>
              <a:t>August Ferdinand Bebel</a:t>
            </a:r>
            <a:r>
              <a:rPr lang="en-US" dirty="0" smtClean="0"/>
              <a:t> was a German social democrat and one of the founders of the Social Democratic Party of Germany.</a:t>
            </a:r>
          </a:p>
          <a:p>
            <a:r>
              <a:rPr lang="en-US" b="1" dirty="0" smtClean="0"/>
              <a:t>May Day</a:t>
            </a:r>
            <a:r>
              <a:rPr lang="en-US" dirty="0" smtClean="0"/>
              <a:t> is synonymous with International Workers' Day, or Labour Day, which celebrates the social and economic achievements of the labour movement.</a:t>
            </a:r>
          </a:p>
          <a:p>
            <a:r>
              <a:rPr lang="en-US" b="1" dirty="0" smtClean="0"/>
              <a:t>Eduard Bernstein</a:t>
            </a:r>
            <a:r>
              <a:rPr lang="en-US" dirty="0" smtClean="0"/>
              <a:t> was a German social democratic theoretician and politician, a member of the SPD, and the founder of evolutionary socialism or reformism.</a:t>
            </a:r>
          </a:p>
          <a:p>
            <a:r>
              <a:rPr lang="en-US" b="1" dirty="0" smtClean="0"/>
              <a:t>Mikhail Alexandrovich </a:t>
            </a:r>
            <a:r>
              <a:rPr lang="en-US" dirty="0" smtClean="0"/>
              <a:t>was a well-known Russian revolutionary and theorist of collectivist anarchism</a:t>
            </a:r>
          </a:p>
          <a:p>
            <a:r>
              <a:rPr lang="en-US" b="1" dirty="0" smtClean="0"/>
              <a:t>Georges Boulanger</a:t>
            </a:r>
            <a:r>
              <a:rPr lang="en-US" dirty="0" smtClean="0"/>
              <a:t> was a French general and reactionary politician. During the early days of the newly formed Third Republic, he was the first in a series of scandals that tarnished the Republic known as the </a:t>
            </a:r>
            <a:r>
              <a:rPr lang="en-US" b="1" dirty="0" smtClean="0"/>
              <a:t>Boulanger Affair</a:t>
            </a:r>
            <a:r>
              <a:rPr lang="en-US" dirty="0" smtClean="0"/>
              <a:t> between 1885-89.</a:t>
            </a:r>
          </a:p>
          <a:p>
            <a:r>
              <a:rPr lang="en-US" b="1" dirty="0" smtClean="0"/>
              <a:t>Otto von Bismarck </a:t>
            </a:r>
            <a:r>
              <a:rPr lang="en-US" dirty="0" smtClean="0"/>
              <a:t>was a Prussian German statesman and aristocrat of the 19th century. As Minister-President of Prussia from 1862–1890, he oversaw the unification of Germany.</a:t>
            </a:r>
          </a:p>
          <a:p>
            <a:r>
              <a:rPr lang="en-US" dirty="0" smtClean="0"/>
              <a:t>The </a:t>
            </a:r>
            <a:r>
              <a:rPr lang="en-US" b="1" dirty="0" smtClean="0"/>
              <a:t>Bessemer process</a:t>
            </a:r>
            <a:r>
              <a:rPr lang="en-US" dirty="0" smtClean="0"/>
              <a:t> was the first inexpensive industrial process for the mass-production of steel from molten pig iron.</a:t>
            </a:r>
          </a:p>
          <a:p>
            <a:endParaRPr lang="en-US" dirty="0" smtClean="0"/>
          </a:p>
          <a:p>
            <a:endParaRPr lang="en-US" dirty="0" smtClean="0"/>
          </a:p>
          <a:p>
            <a:endParaRPr lang="en-US" dirty="0" smtClean="0"/>
          </a:p>
          <a:p>
            <a:endParaRPr lang="en-US" dirty="0" smtClean="0"/>
          </a:p>
          <a:p>
            <a:endParaRPr lang="en-US" dirty="0"/>
          </a:p>
        </p:txBody>
      </p:sp>
      <p:sp>
        <p:nvSpPr>
          <p:cNvPr id="4" name="Content Placeholder 3"/>
          <p:cNvSpPr>
            <a:spLocks noGrp="1"/>
          </p:cNvSpPr>
          <p:nvPr>
            <p:ph sz="half" idx="2"/>
          </p:nvPr>
        </p:nvSpPr>
        <p:spPr/>
        <p:txBody>
          <a:bodyPr>
            <a:normAutofit fontScale="40000" lnSpcReduction="20000"/>
          </a:bodyPr>
          <a:lstStyle/>
          <a:p>
            <a:r>
              <a:rPr lang="en-US" b="1" dirty="0" smtClean="0"/>
              <a:t>Thomas Cook</a:t>
            </a:r>
            <a:r>
              <a:rPr lang="en-US" dirty="0" smtClean="0"/>
              <a:t> founded the travel agency and revolutionized travel</a:t>
            </a:r>
          </a:p>
          <a:p>
            <a:r>
              <a:rPr lang="en-US" b="1" dirty="0" smtClean="0"/>
              <a:t>Wilhelm II</a:t>
            </a:r>
            <a:r>
              <a:rPr lang="en-US" dirty="0" smtClean="0"/>
              <a:t> was the last German Emperor and King of Prussia</a:t>
            </a:r>
          </a:p>
          <a:p>
            <a:r>
              <a:rPr lang="en-US" b="1" dirty="0" smtClean="0"/>
              <a:t>Nicholas II</a:t>
            </a:r>
            <a:r>
              <a:rPr lang="en-US" dirty="0" smtClean="0"/>
              <a:t> was the last Tsar of Russia</a:t>
            </a:r>
          </a:p>
          <a:p>
            <a:r>
              <a:rPr lang="en-US" b="1" dirty="0" smtClean="0"/>
              <a:t>William Gladstone</a:t>
            </a:r>
            <a:r>
              <a:rPr lang="en-US" dirty="0" smtClean="0"/>
              <a:t> was a British Liberal Party statesman and four times Prime Minister of the United Kingdom He was also Chancellor of the Exchequer and a champion of the Home Rule Bill which would have established self-government in Ireland.</a:t>
            </a:r>
          </a:p>
          <a:p>
            <a:r>
              <a:rPr lang="en-US" b="1" dirty="0" smtClean="0"/>
              <a:t>August Bebel</a:t>
            </a:r>
            <a:r>
              <a:rPr lang="en-US" dirty="0" smtClean="0"/>
              <a:t> was a German social democrat and one of the founders of the Social Democratic Party of Germany.</a:t>
            </a:r>
          </a:p>
          <a:p>
            <a:r>
              <a:rPr lang="en-US" b="1" dirty="0" smtClean="0"/>
              <a:t>Wilhelm Liebknecht</a:t>
            </a:r>
            <a:r>
              <a:rPr lang="en-US" dirty="0" smtClean="0"/>
              <a:t> was a German social democrat, one of the founders of the SPD</a:t>
            </a:r>
          </a:p>
          <a:p>
            <a:r>
              <a:rPr lang="en-US" b="1" dirty="0" smtClean="0"/>
              <a:t>Napoléon III </a:t>
            </a:r>
            <a:r>
              <a:rPr lang="en-US" dirty="0" smtClean="0"/>
              <a:t>was the first President of the French Republic and the only emperor of the Second French Empire. An important legacy of Napoléon III's reign was the rebuilding of Paris.</a:t>
            </a:r>
          </a:p>
          <a:p>
            <a:r>
              <a:rPr lang="en-US" b="1" dirty="0" smtClean="0"/>
              <a:t>Yellow journalism</a:t>
            </a:r>
            <a:r>
              <a:rPr lang="en-US" dirty="0" smtClean="0"/>
              <a:t> is a type of journalism that downplays legitimate news in favor of eye-catching headlines that sell more newspapers.</a:t>
            </a:r>
          </a:p>
          <a:p>
            <a:r>
              <a:rPr lang="en-US" b="1" dirty="0" smtClean="0"/>
              <a:t>Kulturkampf</a:t>
            </a:r>
            <a:r>
              <a:rPr lang="en-US" dirty="0" smtClean="0"/>
              <a:t> refers to German policies in relation to secularity and the influence of the Roman Catholic Church, enacted from 1871 to 1878 by the Chancellor of the German Empire, Otto von Bismarck.</a:t>
            </a:r>
          </a:p>
          <a:p>
            <a:r>
              <a:rPr lang="en-US" dirty="0" smtClean="0"/>
              <a:t>The </a:t>
            </a:r>
            <a:r>
              <a:rPr lang="en-US" b="1" dirty="0" smtClean="0"/>
              <a:t>Paris Commune</a:t>
            </a:r>
            <a:r>
              <a:rPr lang="en-US" dirty="0" smtClean="0"/>
              <a:t> was a government that briefly ruled Paris, from March 28 to May 28, 1871. It existed before the split between anarchists and socialists had taken place, and it is hailed by both groups as the first assumption of power by the working class.</a:t>
            </a:r>
          </a:p>
          <a:p>
            <a:endParaRPr lang="en-US" dirty="0"/>
          </a:p>
        </p:txBody>
      </p:sp>
    </p:spTree>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Choice  Questions</a:t>
            </a:r>
            <a:endParaRPr lang="en-US" dirty="0"/>
          </a:p>
        </p:txBody>
      </p:sp>
      <p:sp>
        <p:nvSpPr>
          <p:cNvPr id="3" name="Content Placeholder 2"/>
          <p:cNvSpPr>
            <a:spLocks noGrp="1"/>
          </p:cNvSpPr>
          <p:nvPr>
            <p:ph sz="half" idx="1"/>
          </p:nvPr>
        </p:nvSpPr>
        <p:spPr/>
        <p:txBody>
          <a:bodyPr>
            <a:normAutofit fontScale="55000" lnSpcReduction="20000"/>
          </a:bodyPr>
          <a:lstStyle/>
          <a:p>
            <a:r>
              <a:rPr lang="en-US" dirty="0" smtClean="0"/>
              <a:t>Annual emigration from Europe to America </a:t>
            </a:r>
          </a:p>
          <a:p>
            <a:pPr lvl="1"/>
            <a:r>
              <a:rPr lang="en-US" dirty="0" smtClean="0"/>
              <a:t>A. more than doubled from 1880 to 1900</a:t>
            </a:r>
          </a:p>
          <a:p>
            <a:pPr lvl="1"/>
            <a:r>
              <a:rPr lang="en-US" dirty="0" smtClean="0"/>
              <a:t>B. leveled off after 1890</a:t>
            </a:r>
          </a:p>
          <a:p>
            <a:pPr lvl="1"/>
            <a:r>
              <a:rPr lang="en-US" dirty="0" smtClean="0"/>
              <a:t>C. had no positive effect to European society</a:t>
            </a:r>
          </a:p>
          <a:p>
            <a:pPr lvl="1"/>
            <a:r>
              <a:rPr lang="en-US" dirty="0" smtClean="0"/>
              <a:t>D. contained almost no Jews</a:t>
            </a:r>
          </a:p>
          <a:p>
            <a:r>
              <a:rPr lang="en-US" sz="2800" dirty="0" smtClean="0"/>
              <a:t> Cartels were designed primarily to </a:t>
            </a:r>
          </a:p>
          <a:p>
            <a:pPr lvl="1"/>
            <a:r>
              <a:rPr lang="en-US" dirty="0" smtClean="0"/>
              <a:t>A. enrich nation states</a:t>
            </a:r>
          </a:p>
          <a:p>
            <a:pPr lvl="1"/>
            <a:r>
              <a:rPr lang="en-US" dirty="0" smtClean="0"/>
              <a:t>B. raise funds for social programs</a:t>
            </a:r>
          </a:p>
          <a:p>
            <a:pPr lvl="1"/>
            <a:r>
              <a:rPr lang="en-US" dirty="0" smtClean="0"/>
              <a:t>C. restrain competition that lowered prices </a:t>
            </a:r>
          </a:p>
          <a:p>
            <a:pPr lvl="1"/>
            <a:r>
              <a:rPr lang="en-US" dirty="0" smtClean="0"/>
              <a:t>D. provide police protection for companies</a:t>
            </a:r>
          </a:p>
          <a:p>
            <a:r>
              <a:rPr lang="en-US" sz="2800" dirty="0" smtClean="0"/>
              <a:t> Most large city prostitutes were</a:t>
            </a:r>
          </a:p>
          <a:p>
            <a:pPr lvl="1"/>
            <a:r>
              <a:rPr lang="en-US" dirty="0" smtClean="0"/>
              <a:t>A. wives bringing in extra money for their families</a:t>
            </a:r>
          </a:p>
          <a:p>
            <a:pPr lvl="1"/>
            <a:r>
              <a:rPr lang="en-US" dirty="0" smtClean="0"/>
              <a:t>B. dead by the age of 30 from disease</a:t>
            </a:r>
          </a:p>
          <a:p>
            <a:pPr lvl="1"/>
            <a:r>
              <a:rPr lang="en-US" dirty="0" smtClean="0"/>
              <a:t>C. held up for public ridicule in a church at least once in their careers</a:t>
            </a:r>
          </a:p>
          <a:p>
            <a:pPr lvl="1"/>
            <a:r>
              <a:rPr lang="en-US" dirty="0" smtClean="0"/>
              <a:t>D. active only for a short time and went on to other work or marriage</a:t>
            </a:r>
          </a:p>
          <a:p>
            <a:pPr lvl="1"/>
            <a:endParaRPr lang="en-US" dirty="0" smtClean="0"/>
          </a:p>
          <a:p>
            <a:pPr lvl="1"/>
            <a:endParaRPr lang="en-US" dirty="0"/>
          </a:p>
        </p:txBody>
      </p:sp>
      <p:sp>
        <p:nvSpPr>
          <p:cNvPr id="4" name="Content Placeholder 3"/>
          <p:cNvSpPr>
            <a:spLocks noGrp="1"/>
          </p:cNvSpPr>
          <p:nvPr>
            <p:ph sz="half" idx="2"/>
          </p:nvPr>
        </p:nvSpPr>
        <p:spPr/>
        <p:txBody>
          <a:bodyPr>
            <a:normAutofit fontScale="55000" lnSpcReduction="20000"/>
          </a:bodyPr>
          <a:lstStyle/>
          <a:p>
            <a:r>
              <a:rPr lang="en-US" dirty="0" smtClean="0"/>
              <a:t>Edward Bernstein stressed the need for </a:t>
            </a:r>
          </a:p>
          <a:p>
            <a:pPr lvl="1"/>
            <a:r>
              <a:rPr lang="en-US" dirty="0" smtClean="0"/>
              <a:t>A. violent overthrow of capitalist governments</a:t>
            </a:r>
          </a:p>
          <a:p>
            <a:pPr lvl="1"/>
            <a:r>
              <a:rPr lang="en-US" dirty="0" smtClean="0"/>
              <a:t>B. extermination of individualists</a:t>
            </a:r>
          </a:p>
          <a:p>
            <a:pPr lvl="1"/>
            <a:r>
              <a:rPr lang="en-US" dirty="0" smtClean="0"/>
              <a:t>C. working within the political system to achieve socialism  </a:t>
            </a:r>
          </a:p>
          <a:p>
            <a:pPr lvl="1"/>
            <a:r>
              <a:rPr lang="en-US" dirty="0" smtClean="0"/>
              <a:t>D. a literal faithfulness to every Marxist theory</a:t>
            </a:r>
          </a:p>
          <a:p>
            <a:r>
              <a:rPr lang="en-US" sz="2800" dirty="0" smtClean="0"/>
              <a:t> The wealthy elite of the new industrial age </a:t>
            </a:r>
          </a:p>
          <a:p>
            <a:pPr lvl="1"/>
            <a:r>
              <a:rPr lang="en-US" dirty="0" smtClean="0"/>
              <a:t>A. came to be dominated by  upper-middle-class families with fortunes made in industry</a:t>
            </a:r>
          </a:p>
          <a:p>
            <a:pPr lvl="1"/>
            <a:r>
              <a:rPr lang="en-US" dirty="0" smtClean="0"/>
              <a:t>B. consisted mostly of landed aristocracy</a:t>
            </a:r>
          </a:p>
          <a:p>
            <a:pPr lvl="1"/>
            <a:r>
              <a:rPr lang="en-US" dirty="0" smtClean="0"/>
              <a:t>C. controlled only slightly more wealth than did all the working class</a:t>
            </a:r>
          </a:p>
          <a:p>
            <a:pPr lvl="1"/>
            <a:r>
              <a:rPr lang="en-US" dirty="0" smtClean="0"/>
              <a:t>D. was more open to admission by newcomers in Russia than in any other country </a:t>
            </a:r>
          </a:p>
          <a:p>
            <a:pPr lvl="1"/>
            <a:endParaRPr lang="en-US" dirty="0"/>
          </a:p>
        </p:txBody>
      </p:sp>
    </p:spTree>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Answers</a:t>
            </a:r>
            <a:endParaRPr lang="en-US" dirty="0"/>
          </a:p>
        </p:txBody>
      </p:sp>
      <p:sp>
        <p:nvSpPr>
          <p:cNvPr id="3" name="Content Placeholder 2"/>
          <p:cNvSpPr>
            <a:spLocks noGrp="1"/>
          </p:cNvSpPr>
          <p:nvPr>
            <p:ph sz="half" idx="1"/>
          </p:nvPr>
        </p:nvSpPr>
        <p:spPr/>
        <p:txBody>
          <a:bodyPr/>
          <a:lstStyle/>
          <a:p>
            <a:r>
              <a:rPr lang="en-US" dirty="0" smtClean="0"/>
              <a:t>1. A</a:t>
            </a:r>
          </a:p>
          <a:p>
            <a:r>
              <a:rPr lang="en-US" dirty="0" smtClean="0"/>
              <a:t>2. C</a:t>
            </a:r>
          </a:p>
          <a:p>
            <a:r>
              <a:rPr lang="en-US" dirty="0" smtClean="0"/>
              <a:t>3. D</a:t>
            </a:r>
          </a:p>
          <a:p>
            <a:r>
              <a:rPr lang="en-US" dirty="0" smtClean="0"/>
              <a:t>4. C</a:t>
            </a:r>
          </a:p>
          <a:p>
            <a:r>
              <a:rPr lang="en-US" dirty="0" smtClean="0"/>
              <a:t>5. A</a:t>
            </a:r>
            <a:endParaRPr lang="en-US" dirty="0"/>
          </a:p>
        </p:txBody>
      </p:sp>
      <p:sp>
        <p:nvSpPr>
          <p:cNvPr id="4" name="Content Placeholder 3"/>
          <p:cNvSpPr>
            <a:spLocks noGrp="1"/>
          </p:cNvSpPr>
          <p:nvPr>
            <p:ph sz="half" idx="2"/>
          </p:nvPr>
        </p:nvSpPr>
        <p:spPr/>
        <p:txBody>
          <a:bodyPr/>
          <a:lstStyle/>
          <a:p>
            <a:endParaRPr lang="en-US"/>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Second Industrial Revolution</a:t>
            </a:r>
            <a:endParaRPr lang="en-US" dirty="0"/>
          </a:p>
        </p:txBody>
      </p:sp>
      <p:sp>
        <p:nvSpPr>
          <p:cNvPr id="3" name="Content Placeholder 2"/>
          <p:cNvSpPr>
            <a:spLocks noGrp="1"/>
          </p:cNvSpPr>
          <p:nvPr>
            <p:ph sz="half" idx="1"/>
          </p:nvPr>
        </p:nvSpPr>
        <p:spPr/>
        <p:txBody>
          <a:bodyPr/>
          <a:lstStyle/>
          <a:p>
            <a:r>
              <a:rPr lang="en-US" dirty="0" smtClean="0"/>
              <a:t>New Products</a:t>
            </a:r>
          </a:p>
          <a:p>
            <a:pPr lvl="1"/>
            <a:r>
              <a:rPr lang="en-US" dirty="0" smtClean="0"/>
              <a:t>Steel replaced Iron </a:t>
            </a:r>
          </a:p>
          <a:p>
            <a:pPr lvl="1"/>
            <a:r>
              <a:rPr lang="en-US" dirty="0" smtClean="0"/>
              <a:t>Internal Combustion Engine</a:t>
            </a:r>
          </a:p>
          <a:p>
            <a:pPr lvl="2"/>
            <a:r>
              <a:rPr lang="en-US" dirty="0" smtClean="0"/>
              <a:t>Led to development of automobiles, and flight </a:t>
            </a:r>
          </a:p>
          <a:p>
            <a:pPr lvl="1"/>
            <a:r>
              <a:rPr lang="en-US" dirty="0" smtClean="0"/>
              <a:t>Electricity facilitated more inventions and better factories</a:t>
            </a:r>
          </a:p>
          <a:p>
            <a:pPr lvl="2"/>
            <a:r>
              <a:rPr lang="en-US" dirty="0" smtClean="0"/>
              <a:t>Telephone, light bulbs, conveyer belts, etc.</a:t>
            </a:r>
            <a:endParaRPr lang="en-US" dirty="0"/>
          </a:p>
        </p:txBody>
      </p:sp>
      <p:sp>
        <p:nvSpPr>
          <p:cNvPr id="5" name="Content Placeholder 4"/>
          <p:cNvSpPr>
            <a:spLocks noGrp="1"/>
          </p:cNvSpPr>
          <p:nvPr>
            <p:ph sz="half" idx="2"/>
          </p:nvPr>
        </p:nvSpPr>
        <p:spPr/>
        <p:txBody>
          <a:bodyPr/>
          <a:lstStyle/>
          <a:p>
            <a:endParaRPr lang="en-US" dirty="0"/>
          </a:p>
        </p:txBody>
      </p:sp>
      <p:pic>
        <p:nvPicPr>
          <p:cNvPr id="4" name="Picture 3" descr="edison_light_bulb.jpg"/>
          <p:cNvPicPr>
            <a:picLocks noChangeAspect="1"/>
          </p:cNvPicPr>
          <p:nvPr/>
        </p:nvPicPr>
        <p:blipFill>
          <a:blip r:embed="rId2"/>
          <a:stretch>
            <a:fillRect/>
          </a:stretch>
        </p:blipFill>
        <p:spPr>
          <a:xfrm>
            <a:off x="4724400" y="1866900"/>
            <a:ext cx="3838575" cy="4762500"/>
          </a:xfrm>
          <a:prstGeom prst="rect">
            <a:avLst/>
          </a:prstGeom>
          <a:ln>
            <a:noFill/>
          </a:ln>
          <a:effectLst>
            <a:softEdge rad="112500"/>
          </a:effectLst>
        </p:spPr>
      </p:pic>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76200" cy="106362"/>
          </a:xfrm>
        </p:spPr>
        <p:txBody>
          <a:bodyPr>
            <a:normAutofit fontScale="90000"/>
          </a:bodyPr>
          <a:lstStyle/>
          <a:p>
            <a:endParaRPr lang="en-US" dirty="0"/>
          </a:p>
        </p:txBody>
      </p:sp>
      <p:sp>
        <p:nvSpPr>
          <p:cNvPr id="6" name="Content Placeholder 5"/>
          <p:cNvSpPr>
            <a:spLocks noGrp="1"/>
          </p:cNvSpPr>
          <p:nvPr>
            <p:ph idx="1"/>
          </p:nvPr>
        </p:nvSpPr>
        <p:spPr>
          <a:xfrm>
            <a:off x="457200" y="1066800"/>
            <a:ext cx="8229600" cy="5334000"/>
          </a:xfrm>
        </p:spPr>
        <p:txBody>
          <a:bodyPr/>
          <a:lstStyle/>
          <a:p>
            <a:r>
              <a:rPr lang="en-US" dirty="0" smtClean="0"/>
              <a:t>New Markets</a:t>
            </a:r>
          </a:p>
          <a:p>
            <a:pPr lvl="1"/>
            <a:r>
              <a:rPr lang="en-US" dirty="0" smtClean="0"/>
              <a:t>after 1870, foreign markets were saturated, so there was a renewed interest in domestic markets</a:t>
            </a:r>
          </a:p>
          <a:p>
            <a:pPr lvl="2"/>
            <a:r>
              <a:rPr lang="en-US" dirty="0" smtClean="0"/>
              <a:t>Rise in real wages and national incomes</a:t>
            </a:r>
          </a:p>
          <a:p>
            <a:pPr lvl="3"/>
            <a:r>
              <a:rPr lang="en-US" dirty="0" smtClean="0"/>
              <a:t> Europeans could spend more on consumer goods</a:t>
            </a:r>
          </a:p>
          <a:p>
            <a:pPr lvl="2"/>
            <a:r>
              <a:rPr lang="en-US" dirty="0" smtClean="0"/>
              <a:t>Dramatic population increase</a:t>
            </a:r>
          </a:p>
          <a:p>
            <a:pPr lvl="2"/>
            <a:r>
              <a:rPr lang="en-US" dirty="0" smtClean="0"/>
              <a:t>Protective tariffs implemented to guarantee domestic markets</a:t>
            </a:r>
          </a:p>
          <a:p>
            <a:pPr lvl="2"/>
            <a:r>
              <a:rPr lang="en-US" dirty="0" smtClean="0"/>
              <a:t>Cartels formed to decrease competition </a:t>
            </a:r>
          </a:p>
          <a:p>
            <a:pPr lvl="2"/>
            <a:r>
              <a:rPr lang="en-US" dirty="0" smtClean="0"/>
              <a:t>Streamline productions</a:t>
            </a:r>
          </a:p>
          <a:p>
            <a:pPr lvl="3"/>
            <a:r>
              <a:rPr lang="en-US" dirty="0" smtClean="0"/>
              <a:t>Cutting labor costs by introducing more machinery</a:t>
            </a:r>
          </a:p>
          <a:p>
            <a:pPr lvl="2"/>
            <a:endParaRPr lang="en-US" dirty="0" smtClean="0"/>
          </a:p>
          <a:p>
            <a:pPr lvl="2"/>
            <a:endParaRPr lang="en-US"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flipV="1">
            <a:off x="457200" y="228600"/>
            <a:ext cx="152400" cy="46038"/>
          </a:xfrm>
        </p:spPr>
        <p:txBody>
          <a:bodyPr>
            <a:normAutofit fontScale="90000"/>
          </a:bodyPr>
          <a:lstStyle/>
          <a:p>
            <a:endParaRPr lang="en-US" dirty="0"/>
          </a:p>
        </p:txBody>
      </p:sp>
      <p:sp>
        <p:nvSpPr>
          <p:cNvPr id="3" name="Content Placeholder 2"/>
          <p:cNvSpPr>
            <a:spLocks noGrp="1"/>
          </p:cNvSpPr>
          <p:nvPr>
            <p:ph sz="half" idx="1"/>
          </p:nvPr>
        </p:nvSpPr>
        <p:spPr>
          <a:xfrm>
            <a:off x="4572000" y="838200"/>
            <a:ext cx="4038600" cy="6019800"/>
          </a:xfrm>
        </p:spPr>
        <p:txBody>
          <a:bodyPr>
            <a:normAutofit lnSpcReduction="10000"/>
          </a:bodyPr>
          <a:lstStyle/>
          <a:p>
            <a:r>
              <a:rPr lang="en-US" dirty="0" smtClean="0"/>
              <a:t>New Economic Patterns</a:t>
            </a:r>
          </a:p>
          <a:p>
            <a:pPr lvl="1"/>
            <a:r>
              <a:rPr lang="en-US" dirty="0" smtClean="0"/>
              <a:t>After 1870, Germany replaced </a:t>
            </a:r>
            <a:r>
              <a:rPr lang="en-US" dirty="0"/>
              <a:t>G</a:t>
            </a:r>
            <a:r>
              <a:rPr lang="en-US" dirty="0" smtClean="0"/>
              <a:t>reat Britain as the industrial leader</a:t>
            </a:r>
          </a:p>
          <a:p>
            <a:pPr lvl="2"/>
            <a:r>
              <a:rPr lang="en-US" dirty="0" smtClean="0"/>
              <a:t>Since Germany industrialized later, they could build more effective plants</a:t>
            </a:r>
          </a:p>
          <a:p>
            <a:pPr lvl="2"/>
            <a:r>
              <a:rPr lang="en-US" dirty="0" smtClean="0"/>
              <a:t>British reluctant to invest in new plants</a:t>
            </a:r>
          </a:p>
          <a:p>
            <a:pPr lvl="2"/>
            <a:r>
              <a:rPr lang="en-US" dirty="0" smtClean="0"/>
              <a:t>British were not willing to encourage formal scientific and technical education</a:t>
            </a:r>
          </a:p>
          <a:p>
            <a:pPr lvl="3"/>
            <a:r>
              <a:rPr lang="en-US" dirty="0" smtClean="0"/>
              <a:t>By 1900 German technical schools were turning out 3,000 to 4,000 graduates a year</a:t>
            </a:r>
            <a:endParaRPr lang="en-US" dirty="0"/>
          </a:p>
        </p:txBody>
      </p:sp>
      <p:pic>
        <p:nvPicPr>
          <p:cNvPr id="6" name="Content Placeholder 5" descr="IM_1034_zl.jpg"/>
          <p:cNvPicPr>
            <a:picLocks noGrp="1" noChangeAspect="1"/>
          </p:cNvPicPr>
          <p:nvPr>
            <p:ph sz="half" idx="2"/>
          </p:nvPr>
        </p:nvPicPr>
        <p:blipFill>
          <a:blip r:embed="rId2"/>
          <a:stretch>
            <a:fillRect/>
          </a:stretch>
        </p:blipFill>
        <p:spPr>
          <a:xfrm>
            <a:off x="76200" y="1828800"/>
            <a:ext cx="4651371" cy="3281331"/>
          </a:xfrm>
          <a:prstGeom prst="rect">
            <a:avLst/>
          </a:prstGeom>
          <a:ln>
            <a:noFill/>
          </a:ln>
          <a:effectLst>
            <a:softEdge rad="112500"/>
          </a:effectLst>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76200" cy="45719"/>
          </a:xfrm>
        </p:spPr>
        <p:txBody>
          <a:bodyPr>
            <a:normAutofit fontScale="90000"/>
          </a:bodyPr>
          <a:lstStyle/>
          <a:p>
            <a:endParaRPr lang="en-US" dirty="0"/>
          </a:p>
        </p:txBody>
      </p:sp>
      <p:sp>
        <p:nvSpPr>
          <p:cNvPr id="6" name="Content Placeholder 5"/>
          <p:cNvSpPr>
            <a:spLocks noGrp="1"/>
          </p:cNvSpPr>
          <p:nvPr>
            <p:ph idx="1"/>
          </p:nvPr>
        </p:nvSpPr>
        <p:spPr>
          <a:xfrm>
            <a:off x="457200" y="990600"/>
            <a:ext cx="8229600" cy="5562600"/>
          </a:xfrm>
        </p:spPr>
        <p:txBody>
          <a:bodyPr>
            <a:normAutofit/>
          </a:bodyPr>
          <a:lstStyle/>
          <a:p>
            <a:pPr lvl="0"/>
            <a:r>
              <a:rPr lang="en-US" dirty="0"/>
              <a:t>Economic Zones</a:t>
            </a:r>
          </a:p>
          <a:p>
            <a:pPr lvl="1"/>
            <a:r>
              <a:rPr lang="en-US" dirty="0"/>
              <a:t>Southern/Eastern Europe</a:t>
            </a:r>
          </a:p>
          <a:p>
            <a:pPr lvl="2"/>
            <a:r>
              <a:rPr lang="en-US" dirty="0"/>
              <a:t>Largely agricultural </a:t>
            </a:r>
          </a:p>
          <a:p>
            <a:pPr lvl="2"/>
            <a:r>
              <a:rPr lang="en-US" dirty="0"/>
              <a:t>Provided raw materials</a:t>
            </a:r>
          </a:p>
          <a:p>
            <a:pPr lvl="1"/>
            <a:r>
              <a:rPr lang="en-US" dirty="0"/>
              <a:t>Northern Europe</a:t>
            </a:r>
          </a:p>
          <a:p>
            <a:pPr lvl="2"/>
            <a:r>
              <a:rPr lang="en-US" dirty="0"/>
              <a:t>High standard of living </a:t>
            </a:r>
          </a:p>
          <a:p>
            <a:pPr lvl="2"/>
            <a:r>
              <a:rPr lang="en-US" dirty="0"/>
              <a:t>Industrialized</a:t>
            </a:r>
          </a:p>
          <a:p>
            <a:pPr lvl="2"/>
            <a:r>
              <a:rPr lang="en-US" dirty="0"/>
              <a:t>Healthy, educated </a:t>
            </a:r>
            <a:r>
              <a:rPr lang="en-US" dirty="0" smtClean="0"/>
              <a:t>people</a:t>
            </a:r>
          </a:p>
          <a:p>
            <a:pPr lvl="2"/>
            <a:r>
              <a:rPr lang="en-US" dirty="0" smtClean="0"/>
              <a:t>Transportation systems</a:t>
            </a:r>
            <a:endParaRPr lang="en-US" dirty="0"/>
          </a:p>
          <a:p>
            <a:pPr lvl="0"/>
            <a:r>
              <a:rPr lang="en-US" dirty="0" smtClean="0"/>
              <a:t>World </a:t>
            </a:r>
            <a:r>
              <a:rPr lang="en-US" dirty="0"/>
              <a:t>Economy</a:t>
            </a:r>
          </a:p>
          <a:p>
            <a:pPr lvl="1"/>
            <a:r>
              <a:rPr lang="en-US" dirty="0"/>
              <a:t>Europe dominated world economy by the end of the 19</a:t>
            </a:r>
            <a:r>
              <a:rPr lang="en-US" baseline="30000" dirty="0"/>
              <a:t>th</a:t>
            </a:r>
            <a:r>
              <a:rPr lang="en-US" dirty="0"/>
              <a:t> century</a:t>
            </a:r>
          </a:p>
          <a:p>
            <a:pPr lvl="1"/>
            <a:r>
              <a:rPr lang="en-US" dirty="0"/>
              <a:t>Growth of marine transport and </a:t>
            </a:r>
            <a:r>
              <a:rPr lang="en-US" dirty="0" smtClean="0"/>
              <a:t>railroads </a:t>
            </a:r>
            <a:endParaRPr lang="en-US" dirty="0"/>
          </a:p>
          <a:p>
            <a:pPr lvl="2"/>
            <a:endParaRPr lang="en-US" dirty="0"/>
          </a:p>
          <a:p>
            <a:endParaRPr lang="en-US"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smtClean="0"/>
              <a:t>The Emergence of a Mass Society</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Population Growth and Emigration</a:t>
            </a:r>
          </a:p>
          <a:p>
            <a:pPr lvl="1"/>
            <a:r>
              <a:rPr lang="en-US" dirty="0" smtClean="0"/>
              <a:t>Population increased from 270 mil to 460 mil by 1910</a:t>
            </a:r>
          </a:p>
          <a:p>
            <a:pPr lvl="2"/>
            <a:r>
              <a:rPr lang="en-US" dirty="0" smtClean="0"/>
              <a:t>Higher birthrates, lower death rates</a:t>
            </a:r>
          </a:p>
          <a:p>
            <a:pPr lvl="2"/>
            <a:r>
              <a:rPr lang="en-US" dirty="0" smtClean="0"/>
              <a:t>Better nutrition and food hygiene</a:t>
            </a:r>
          </a:p>
          <a:p>
            <a:pPr lvl="2"/>
            <a:r>
              <a:rPr lang="en-US" dirty="0" smtClean="0"/>
              <a:t>Pasteurization</a:t>
            </a:r>
            <a:endParaRPr lang="en-US" sz="2800" dirty="0" smtClean="0"/>
          </a:p>
          <a:p>
            <a:pPr lvl="1"/>
            <a:r>
              <a:rPr lang="en-US" dirty="0" smtClean="0"/>
              <a:t>Emigration</a:t>
            </a:r>
          </a:p>
          <a:p>
            <a:pPr lvl="2"/>
            <a:r>
              <a:rPr lang="en-US" dirty="0" smtClean="0"/>
              <a:t>Southern and Eastern Europeans to North America</a:t>
            </a:r>
          </a:p>
          <a:p>
            <a:pPr lvl="3"/>
            <a:r>
              <a:rPr lang="en-US" dirty="0" smtClean="0"/>
              <a:t>Left for better jobs and to escape persecution  	</a:t>
            </a:r>
          </a:p>
          <a:p>
            <a:pPr lvl="3"/>
            <a:endParaRPr lang="en-US" dirty="0"/>
          </a:p>
        </p:txBody>
      </p:sp>
      <p:pic>
        <p:nvPicPr>
          <p:cNvPr id="7" name="Content Placeholder 6" descr="KISH_21_474.gif"/>
          <p:cNvPicPr>
            <a:picLocks noGrp="1" noChangeAspect="1"/>
          </p:cNvPicPr>
          <p:nvPr>
            <p:ph sz="half" idx="2"/>
          </p:nvPr>
        </p:nvPicPr>
        <p:blipFill>
          <a:blip r:embed="rId2"/>
          <a:stretch>
            <a:fillRect/>
          </a:stretch>
        </p:blipFill>
        <p:spPr>
          <a:xfrm>
            <a:off x="4876800" y="1905000"/>
            <a:ext cx="3990975" cy="4525286"/>
          </a:xfrm>
        </p:spPr>
      </p:pic>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flipV="1">
            <a:off x="381000" y="0"/>
            <a:ext cx="76200" cy="152400"/>
          </a:xfrm>
        </p:spPr>
        <p:txBody>
          <a:bodyPr>
            <a:normAutofit fontScale="90000"/>
          </a:bodyPr>
          <a:lstStyle/>
          <a:p>
            <a:endParaRPr lang="en-US" dirty="0"/>
          </a:p>
        </p:txBody>
      </p:sp>
      <p:sp>
        <p:nvSpPr>
          <p:cNvPr id="3" name="Content Placeholder 2"/>
          <p:cNvSpPr>
            <a:spLocks noGrp="1"/>
          </p:cNvSpPr>
          <p:nvPr>
            <p:ph sz="half" idx="1"/>
          </p:nvPr>
        </p:nvSpPr>
        <p:spPr>
          <a:xfrm>
            <a:off x="457200" y="914400"/>
            <a:ext cx="4059936" cy="5791200"/>
          </a:xfrm>
        </p:spPr>
        <p:txBody>
          <a:bodyPr>
            <a:normAutofit fontScale="85000" lnSpcReduction="10000"/>
          </a:bodyPr>
          <a:lstStyle/>
          <a:p>
            <a:r>
              <a:rPr lang="en-US" dirty="0" smtClean="0"/>
              <a:t>Urbanization 	</a:t>
            </a:r>
          </a:p>
          <a:p>
            <a:pPr lvl="1"/>
            <a:r>
              <a:rPr lang="en-US" dirty="0" smtClean="0"/>
              <a:t>Improving living conditions</a:t>
            </a:r>
          </a:p>
          <a:p>
            <a:pPr lvl="2"/>
            <a:r>
              <a:rPr lang="en-US" dirty="0" smtClean="0"/>
              <a:t>Legislation created boards of heath</a:t>
            </a:r>
          </a:p>
          <a:p>
            <a:pPr lvl="2"/>
            <a:r>
              <a:rPr lang="en-US" dirty="0" smtClean="0"/>
              <a:t>New housing codes</a:t>
            </a:r>
          </a:p>
          <a:p>
            <a:pPr lvl="2"/>
            <a:r>
              <a:rPr lang="en-US" dirty="0" smtClean="0"/>
              <a:t>Clean water</a:t>
            </a:r>
          </a:p>
          <a:p>
            <a:pPr lvl="3"/>
            <a:r>
              <a:rPr lang="en-US" dirty="0" smtClean="0"/>
              <a:t>Aqueducts and reservoirs</a:t>
            </a:r>
          </a:p>
          <a:p>
            <a:pPr lvl="3"/>
            <a:r>
              <a:rPr lang="en-US" dirty="0" smtClean="0"/>
              <a:t>Development of sewage systems</a:t>
            </a:r>
            <a:endParaRPr lang="en-US" sz="2800" dirty="0" smtClean="0"/>
          </a:p>
          <a:p>
            <a:pPr lvl="1"/>
            <a:r>
              <a:rPr lang="en-US" dirty="0" smtClean="0"/>
              <a:t>Housing Needs</a:t>
            </a:r>
          </a:p>
          <a:p>
            <a:pPr lvl="2"/>
            <a:r>
              <a:rPr lang="en-US" dirty="0" smtClean="0"/>
              <a:t>Philanthropists built housing</a:t>
            </a:r>
          </a:p>
          <a:p>
            <a:pPr lvl="2"/>
            <a:r>
              <a:rPr lang="en-US" dirty="0" smtClean="0"/>
              <a:t>Government began to help encourage better housing to be constructed </a:t>
            </a:r>
            <a:endParaRPr lang="en-US" sz="2800" dirty="0" smtClean="0"/>
          </a:p>
          <a:p>
            <a:pPr lvl="1"/>
            <a:r>
              <a:rPr lang="en-US" dirty="0" smtClean="0"/>
              <a:t>Redesigning the Cities</a:t>
            </a:r>
          </a:p>
          <a:p>
            <a:pPr lvl="2"/>
            <a:r>
              <a:rPr lang="en-US" dirty="0" smtClean="0"/>
              <a:t>Broad streets</a:t>
            </a:r>
          </a:p>
          <a:p>
            <a:pPr lvl="3"/>
            <a:r>
              <a:rPr lang="en-US" dirty="0" smtClean="0"/>
              <a:t>Napoleon III</a:t>
            </a:r>
          </a:p>
          <a:p>
            <a:pPr lvl="2"/>
            <a:r>
              <a:rPr lang="en-US" dirty="0" smtClean="0"/>
              <a:t>Tearing down defensive walls </a:t>
            </a:r>
          </a:p>
          <a:p>
            <a:pPr lvl="2"/>
            <a:r>
              <a:rPr lang="en-US" dirty="0" smtClean="0"/>
              <a:t>Incorporation of countryside into the city</a:t>
            </a:r>
          </a:p>
          <a:p>
            <a:pPr lvl="2"/>
            <a:endParaRPr lang="en-US" dirty="0"/>
          </a:p>
        </p:txBody>
      </p:sp>
      <p:pic>
        <p:nvPicPr>
          <p:cNvPr id="5" name="Content Placeholder 4" descr="Typical_Working_Class_housing_of_the_1800s_taken_1905.jpg"/>
          <p:cNvPicPr>
            <a:picLocks noGrp="1" noChangeAspect="1"/>
          </p:cNvPicPr>
          <p:nvPr>
            <p:ph sz="half" idx="2"/>
          </p:nvPr>
        </p:nvPicPr>
        <p:blipFill>
          <a:blip r:embed="rId2"/>
          <a:stretch>
            <a:fillRect/>
          </a:stretch>
        </p:blipFill>
        <p:spPr>
          <a:xfrm>
            <a:off x="4495800" y="914400"/>
            <a:ext cx="4059238" cy="3051476"/>
          </a:xfrm>
          <a:prstGeom prst="rect">
            <a:avLst/>
          </a:prstGeom>
          <a:ln>
            <a:noFill/>
          </a:ln>
          <a:effectLst>
            <a:softEdge rad="112500"/>
          </a:effectLst>
        </p:spPr>
      </p:pic>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smtClean="0"/>
              <a:t>Social Structure of Mass Society</a:t>
            </a:r>
            <a:endParaRPr lang="en-US" dirty="0"/>
          </a:p>
        </p:txBody>
      </p:sp>
      <p:pic>
        <p:nvPicPr>
          <p:cNvPr id="6" name="Content Placeholder 5" descr="Houseparty.jpg"/>
          <p:cNvPicPr>
            <a:picLocks noGrp="1" noChangeAspect="1"/>
          </p:cNvPicPr>
          <p:nvPr>
            <p:ph sz="half" idx="1"/>
          </p:nvPr>
        </p:nvPicPr>
        <p:blipFill>
          <a:blip r:embed="rId2"/>
          <a:stretch>
            <a:fillRect/>
          </a:stretch>
        </p:blipFill>
        <p:spPr>
          <a:xfrm>
            <a:off x="457200" y="1828800"/>
            <a:ext cx="4059238" cy="2892207"/>
          </a:xfrm>
          <a:prstGeom prst="rect">
            <a:avLst/>
          </a:prstGeom>
          <a:ln>
            <a:noFill/>
          </a:ln>
          <a:effectLst>
            <a:softEdge rad="112500"/>
          </a:effectLst>
        </p:spPr>
      </p:pic>
      <p:sp>
        <p:nvSpPr>
          <p:cNvPr id="4" name="Content Placeholder 3"/>
          <p:cNvSpPr>
            <a:spLocks noGrp="1"/>
          </p:cNvSpPr>
          <p:nvPr>
            <p:ph sz="half" idx="2"/>
          </p:nvPr>
        </p:nvSpPr>
        <p:spPr>
          <a:xfrm>
            <a:off x="4648200" y="1920084"/>
            <a:ext cx="4038600" cy="4556915"/>
          </a:xfrm>
        </p:spPr>
        <p:txBody>
          <a:bodyPr>
            <a:normAutofit fontScale="70000" lnSpcReduction="20000"/>
          </a:bodyPr>
          <a:lstStyle/>
          <a:p>
            <a:r>
              <a:rPr lang="en-US" dirty="0" smtClean="0"/>
              <a:t>The Elite</a:t>
            </a:r>
          </a:p>
          <a:p>
            <a:pPr lvl="1"/>
            <a:r>
              <a:rPr lang="en-US" dirty="0" smtClean="0"/>
              <a:t>Included the top industrialists, bankers, and merchants along with the aristocracy</a:t>
            </a:r>
          </a:p>
          <a:p>
            <a:r>
              <a:rPr lang="en-US" sz="2800" dirty="0" smtClean="0"/>
              <a:t> The Middle Class</a:t>
            </a:r>
          </a:p>
          <a:p>
            <a:pPr lvl="1"/>
            <a:r>
              <a:rPr lang="en-US" dirty="0" smtClean="0"/>
              <a:t>Believed in hard work and propriety</a:t>
            </a:r>
          </a:p>
          <a:p>
            <a:pPr lvl="1"/>
            <a:r>
              <a:rPr lang="en-US" dirty="0" smtClean="0"/>
              <a:t>Lower Middle Class</a:t>
            </a:r>
          </a:p>
          <a:p>
            <a:pPr lvl="2"/>
            <a:r>
              <a:rPr lang="en-US" dirty="0" smtClean="0"/>
              <a:t>Shopkeepers, manufacturers, traders</a:t>
            </a:r>
          </a:p>
          <a:p>
            <a:pPr lvl="1"/>
            <a:r>
              <a:rPr lang="en-US" dirty="0" smtClean="0"/>
              <a:t>Upper Middle Class</a:t>
            </a:r>
          </a:p>
          <a:p>
            <a:pPr lvl="1"/>
            <a:r>
              <a:rPr lang="en-US" dirty="0" smtClean="0"/>
              <a:t>Lawyers, doctors, and civil service</a:t>
            </a:r>
          </a:p>
          <a:p>
            <a:r>
              <a:rPr lang="en-US" sz="2800" dirty="0" smtClean="0"/>
              <a:t> The Lower Class</a:t>
            </a:r>
          </a:p>
          <a:p>
            <a:pPr lvl="1"/>
            <a:r>
              <a:rPr lang="en-US" dirty="0" smtClean="0"/>
              <a:t>Landholding Peasants, agricultural laborers, artisans, unskilled  laborers</a:t>
            </a:r>
          </a:p>
          <a:p>
            <a:pPr lvl="2"/>
            <a:endParaRPr lang="en-US" dirty="0" smtClean="0"/>
          </a:p>
          <a:p>
            <a:pPr lvl="2"/>
            <a:endParaRPr lang="en-US" dirty="0" smtClean="0"/>
          </a:p>
          <a:p>
            <a:pPr lvl="1"/>
            <a:endParaRPr lang="en-US" dirty="0" smtClean="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Women</a:t>
            </a:r>
            <a:endParaRPr lang="en-US" dirty="0"/>
          </a:p>
        </p:txBody>
      </p:sp>
      <p:sp>
        <p:nvSpPr>
          <p:cNvPr id="3" name="Content Placeholder 2"/>
          <p:cNvSpPr>
            <a:spLocks noGrp="1"/>
          </p:cNvSpPr>
          <p:nvPr>
            <p:ph sz="half" idx="1"/>
          </p:nvPr>
        </p:nvSpPr>
        <p:spPr/>
        <p:txBody>
          <a:bodyPr/>
          <a:lstStyle/>
          <a:p>
            <a:r>
              <a:rPr lang="en-US" dirty="0" smtClean="0"/>
              <a:t>Considered inferior</a:t>
            </a:r>
          </a:p>
          <a:p>
            <a:pPr lvl="1"/>
            <a:r>
              <a:rPr lang="en-US" dirty="0" smtClean="0"/>
              <a:t>Economically dependent </a:t>
            </a:r>
          </a:p>
          <a:p>
            <a:pPr lvl="1"/>
            <a:r>
              <a:rPr lang="en-US" dirty="0" smtClean="0"/>
              <a:t>Defined by family and household roles</a:t>
            </a:r>
          </a:p>
          <a:p>
            <a:pPr lvl="1"/>
            <a:r>
              <a:rPr lang="en-US" dirty="0" smtClean="0"/>
              <a:t>Marriage glorified and considered only respectable career</a:t>
            </a:r>
          </a:p>
          <a:p>
            <a:pPr lvl="1"/>
            <a:r>
              <a:rPr lang="en-US" dirty="0" smtClean="0"/>
              <a:t>Decreased birthrates</a:t>
            </a:r>
          </a:p>
          <a:p>
            <a:pPr lvl="2"/>
            <a:r>
              <a:rPr lang="en-US" dirty="0" smtClean="0"/>
              <a:t>Family Planning </a:t>
            </a:r>
            <a:endParaRPr lang="en-US" dirty="0"/>
          </a:p>
        </p:txBody>
      </p:sp>
      <p:pic>
        <p:nvPicPr>
          <p:cNvPr id="5" name="Content Placeholder 4" descr="caroline.jpg"/>
          <p:cNvPicPr>
            <a:picLocks noGrp="1" noChangeAspect="1"/>
          </p:cNvPicPr>
          <p:nvPr>
            <p:ph sz="half" idx="2"/>
          </p:nvPr>
        </p:nvPicPr>
        <p:blipFill>
          <a:blip r:embed="rId2"/>
          <a:stretch>
            <a:fillRect/>
          </a:stretch>
        </p:blipFill>
        <p:spPr>
          <a:xfrm>
            <a:off x="4916114" y="1920875"/>
            <a:ext cx="3502772" cy="4433888"/>
          </a:xfrm>
          <a:prstGeom prst="rect">
            <a:avLst/>
          </a:prstGeom>
          <a:ln>
            <a:noFill/>
          </a:ln>
          <a:effectLst>
            <a:softEdge rad="112500"/>
          </a:effectLst>
        </p:spPr>
      </p:pic>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412</TotalTime>
  <Words>1176</Words>
  <Application>Microsoft Office PowerPoint</Application>
  <PresentationFormat>On-screen Show (4:3)</PresentationFormat>
  <Paragraphs>236</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The Mass Society in an “Age of Progress”</vt:lpstr>
      <vt:lpstr>The Second Industrial Revolution</vt:lpstr>
      <vt:lpstr>Slide 3</vt:lpstr>
      <vt:lpstr>Slide 4</vt:lpstr>
      <vt:lpstr>Slide 5</vt:lpstr>
      <vt:lpstr>The Emergence of a Mass Society</vt:lpstr>
      <vt:lpstr>Slide 7</vt:lpstr>
      <vt:lpstr>Social Structure of Mass Society</vt:lpstr>
      <vt:lpstr>The Role of Women</vt:lpstr>
      <vt:lpstr>Slide 10</vt:lpstr>
      <vt:lpstr>Slide 11</vt:lpstr>
      <vt:lpstr>Education and Leisure in the Mass Society Education</vt:lpstr>
      <vt:lpstr>Mass Leisure</vt:lpstr>
      <vt:lpstr>The National State</vt:lpstr>
      <vt:lpstr>Slide 15</vt:lpstr>
      <vt:lpstr>Slide 16</vt:lpstr>
      <vt:lpstr>Terms, People, and Events</vt:lpstr>
      <vt:lpstr>Multiple Choice  Questions</vt:lpstr>
      <vt:lpstr>Answers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Alice Oben</dc:creator>
  <cp:lastModifiedBy>Alice Oben</cp:lastModifiedBy>
  <cp:revision>35</cp:revision>
  <dcterms:created xsi:type="dcterms:W3CDTF">2009-04-27T02:45:38Z</dcterms:created>
  <dcterms:modified xsi:type="dcterms:W3CDTF">2009-05-13T02:59:08Z</dcterms:modified>
</cp:coreProperties>
</file>