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9" r:id="rId4"/>
    <p:sldId id="258" r:id="rId5"/>
    <p:sldId id="261" r:id="rId6"/>
    <p:sldId id="260"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248" autoAdjust="0"/>
    <p:restoredTop sz="94660"/>
  </p:normalViewPr>
  <p:slideViewPr>
    <p:cSldViewPr>
      <p:cViewPr varScale="1">
        <p:scale>
          <a:sx n="74" d="100"/>
          <a:sy n="74" d="100"/>
        </p:scale>
        <p:origin x="-102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809891-AEDA-4E09-9C77-CB2CC5FCAB64}" type="datetimeFigureOut">
              <a:rPr lang="en-US" smtClean="0"/>
              <a:t>4/26/2009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664E42-3029-4B80-A456-3CE660395168}"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664E42-3029-4B80-A456-3CE660395168}"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664E42-3029-4B80-A456-3CE660395168}"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664E42-3029-4B80-A456-3CE660395168}"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664E42-3029-4B80-A456-3CE660395168}" type="slidenum">
              <a:rPr lang="en-US" smtClean="0"/>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664E42-3029-4B80-A456-3CE660395168}"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664E42-3029-4B80-A456-3CE660395168}"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664E42-3029-4B80-A456-3CE660395168}"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664E42-3029-4B80-A456-3CE660395168}"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664E42-3029-4B80-A456-3CE660395168}"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664E42-3029-4B80-A456-3CE660395168}"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664E42-3029-4B80-A456-3CE660395168}"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664E42-3029-4B80-A456-3CE660395168}"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BE13E9-6459-4142-A16E-B9339B5514A5}" type="datetimeFigureOut">
              <a:rPr lang="en-US" smtClean="0"/>
              <a:t>4/26/2009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EE4B61-B917-4914-834F-B299329C2818}" type="slidenum">
              <a:rPr lang="en-US" smtClean="0"/>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BE13E9-6459-4142-A16E-B9339B5514A5}" type="datetimeFigureOut">
              <a:rPr lang="en-US" smtClean="0"/>
              <a:t>4/26/2009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EE4B61-B917-4914-834F-B299329C2818}" type="slidenum">
              <a:rPr lang="en-US" smtClean="0"/>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BE13E9-6459-4142-A16E-B9339B5514A5}" type="datetimeFigureOut">
              <a:rPr lang="en-US" smtClean="0"/>
              <a:t>4/26/2009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EE4B61-B917-4914-834F-B299329C2818}" type="slidenum">
              <a:rPr lang="en-US" smtClean="0"/>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BE13E9-6459-4142-A16E-B9339B5514A5}" type="datetimeFigureOut">
              <a:rPr lang="en-US" smtClean="0"/>
              <a:t>4/26/2009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EE4B61-B917-4914-834F-B299329C2818}" type="slidenum">
              <a:rPr lang="en-US" smtClean="0"/>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BE13E9-6459-4142-A16E-B9339B5514A5}" type="datetimeFigureOut">
              <a:rPr lang="en-US" smtClean="0"/>
              <a:t>4/26/2009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EE4B61-B917-4914-834F-B299329C2818}" type="slidenum">
              <a:rPr lang="en-US" smtClean="0"/>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BE13E9-6459-4142-A16E-B9339B5514A5}" type="datetimeFigureOut">
              <a:rPr lang="en-US" smtClean="0"/>
              <a:t>4/26/2009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EE4B61-B917-4914-834F-B299329C2818}" type="slidenum">
              <a:rPr lang="en-US" smtClean="0"/>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BE13E9-6459-4142-A16E-B9339B5514A5}" type="datetimeFigureOut">
              <a:rPr lang="en-US" smtClean="0"/>
              <a:t>4/26/2009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EE4B61-B917-4914-834F-B299329C2818}" type="slidenum">
              <a:rPr lang="en-US" smtClean="0"/>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BE13E9-6459-4142-A16E-B9339B5514A5}" type="datetimeFigureOut">
              <a:rPr lang="en-US" smtClean="0"/>
              <a:t>4/26/2009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EE4B61-B917-4914-834F-B299329C2818}" type="slidenum">
              <a:rPr lang="en-US" smtClean="0"/>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BE13E9-6459-4142-A16E-B9339B5514A5}" type="datetimeFigureOut">
              <a:rPr lang="en-US" smtClean="0"/>
              <a:t>4/26/2009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EE4B61-B917-4914-834F-B299329C2818}" type="slidenum">
              <a:rPr lang="en-US" smtClean="0"/>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BE13E9-6459-4142-A16E-B9339B5514A5}" type="datetimeFigureOut">
              <a:rPr lang="en-US" smtClean="0"/>
              <a:t>4/26/2009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EE4B61-B917-4914-834F-B299329C2818}" type="slidenum">
              <a:rPr lang="en-US" smtClean="0"/>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BE13E9-6459-4142-A16E-B9339B5514A5}" type="datetimeFigureOut">
              <a:rPr lang="en-US" smtClean="0"/>
              <a:t>4/26/2009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EE4B61-B917-4914-834F-B299329C2818}" type="slidenum">
              <a:rPr lang="en-US" smtClean="0"/>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BE13E9-6459-4142-A16E-B9339B5514A5}" type="datetimeFigureOut">
              <a:rPr lang="en-US" smtClean="0"/>
              <a:t>4/26/2009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EE4B61-B917-4914-834F-B299329C281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http://www.arthistoryarchive.com/arthistory/dada/HannahHoch-CutwiththeKitchenKnifeThroughtheFirstEpochoftheWeimarBeer-BellyCulture1919.jpg"/>
          <p:cNvPicPr>
            <a:picLocks noChangeAspect="1" noChangeArrowheads="1"/>
          </p:cNvPicPr>
          <p:nvPr/>
        </p:nvPicPr>
        <p:blipFill>
          <a:blip r:embed="rId3"/>
          <a:srcRect/>
          <a:stretch>
            <a:fillRect/>
          </a:stretch>
        </p:blipFill>
        <p:spPr bwMode="auto">
          <a:xfrm>
            <a:off x="4257040" y="0"/>
            <a:ext cx="4886960" cy="6858000"/>
          </a:xfrm>
          <a:prstGeom prst="rect">
            <a:avLst/>
          </a:prstGeom>
          <a:noFill/>
        </p:spPr>
      </p:pic>
      <p:pic>
        <p:nvPicPr>
          <p:cNvPr id="15362" name="Picture 2" descr="http://sfcollagecollective.files.wordpress.com/2008/08/h-hoch.jpg"/>
          <p:cNvPicPr>
            <a:picLocks noChangeAspect="1" noChangeArrowheads="1"/>
          </p:cNvPicPr>
          <p:nvPr/>
        </p:nvPicPr>
        <p:blipFill>
          <a:blip r:embed="rId4"/>
          <a:srcRect/>
          <a:stretch>
            <a:fillRect/>
          </a:stretch>
        </p:blipFill>
        <p:spPr bwMode="auto">
          <a:xfrm>
            <a:off x="0" y="0"/>
            <a:ext cx="4889500" cy="6858000"/>
          </a:xfrm>
          <a:prstGeom prst="rect">
            <a:avLst/>
          </a:prstGeom>
          <a:noFill/>
        </p:spPr>
      </p:pic>
      <p:sp>
        <p:nvSpPr>
          <p:cNvPr id="2" name="Title 1"/>
          <p:cNvSpPr>
            <a:spLocks noGrp="1"/>
          </p:cNvSpPr>
          <p:nvPr>
            <p:ph type="ctrTitle"/>
          </p:nvPr>
        </p:nvSpPr>
        <p:spPr/>
        <p:txBody>
          <a:bodyPr>
            <a:noAutofit/>
          </a:bodyPr>
          <a:lstStyle/>
          <a:p>
            <a:r>
              <a:rPr lang="en-US" sz="6000" b="1" i="1" dirty="0" smtClean="0">
                <a:solidFill>
                  <a:schemeClr val="bg1"/>
                </a:solidFill>
              </a:rPr>
              <a:t>Age  of Depression</a:t>
            </a:r>
            <a:r>
              <a:rPr lang="en-US" sz="7200" b="1" i="1" dirty="0" smtClean="0">
                <a:solidFill>
                  <a:schemeClr val="bg1"/>
                </a:solidFill>
              </a:rPr>
              <a:t>, </a:t>
            </a:r>
            <a:r>
              <a:rPr lang="en-US" sz="6000" b="1" i="1" dirty="0" smtClean="0">
                <a:solidFill>
                  <a:schemeClr val="bg1"/>
                </a:solidFill>
              </a:rPr>
              <a:t>Democracy and Culture</a:t>
            </a:r>
            <a:br>
              <a:rPr lang="en-US" sz="6000" b="1" i="1" dirty="0" smtClean="0">
                <a:solidFill>
                  <a:schemeClr val="bg1"/>
                </a:solidFill>
              </a:rPr>
            </a:br>
            <a:r>
              <a:rPr lang="en-US" sz="6000" b="1" i="1" dirty="0" smtClean="0">
                <a:solidFill>
                  <a:schemeClr val="bg1"/>
                </a:solidFill>
              </a:rPr>
              <a:t>1919-1939</a:t>
            </a:r>
            <a:endParaRPr lang="en-US" sz="6000" b="1" i="1" dirty="0">
              <a:solidFill>
                <a:schemeClr val="bg1"/>
              </a:solidFill>
            </a:endParaRPr>
          </a:p>
        </p:txBody>
      </p:sp>
      <p:sp>
        <p:nvSpPr>
          <p:cNvPr id="3" name="Subtitle 2"/>
          <p:cNvSpPr>
            <a:spLocks noGrp="1"/>
          </p:cNvSpPr>
          <p:nvPr>
            <p:ph type="subTitle" idx="1"/>
          </p:nvPr>
        </p:nvSpPr>
        <p:spPr/>
        <p:txBody>
          <a:bodyPr>
            <a:normAutofit fontScale="70000" lnSpcReduction="20000"/>
          </a:bodyPr>
          <a:lstStyle/>
          <a:p>
            <a:endParaRPr lang="en-US" dirty="0" smtClean="0">
              <a:solidFill>
                <a:srgbClr val="FF0000"/>
              </a:solidFill>
            </a:endParaRPr>
          </a:p>
          <a:p>
            <a:r>
              <a:rPr lang="en-US" i="1" u="sng" dirty="0" smtClean="0">
                <a:solidFill>
                  <a:srgbClr val="FF0000"/>
                </a:solidFill>
              </a:rPr>
              <a:t>By: Luis </a:t>
            </a:r>
            <a:r>
              <a:rPr lang="en-US" i="1" u="sng" dirty="0" err="1" smtClean="0">
                <a:solidFill>
                  <a:srgbClr val="FF0000"/>
                </a:solidFill>
              </a:rPr>
              <a:t>Giraldo</a:t>
            </a:r>
            <a:endParaRPr lang="en-US" i="1" u="sng" dirty="0" smtClean="0">
              <a:solidFill>
                <a:srgbClr val="FF0000"/>
              </a:solidFill>
            </a:endParaRPr>
          </a:p>
          <a:p>
            <a:endParaRPr lang="en-US" i="1" u="sng" dirty="0" smtClean="0">
              <a:solidFill>
                <a:srgbClr val="FF0000"/>
              </a:solidFill>
            </a:endParaRPr>
          </a:p>
          <a:p>
            <a:r>
              <a:rPr lang="en-US" i="1" u="sng" dirty="0" smtClean="0">
                <a:solidFill>
                  <a:srgbClr val="FF0000"/>
                </a:solidFill>
              </a:rPr>
              <a:t>(Authoritarian and Totalitarian Movements also present but up to Michael Bertino to Present)</a:t>
            </a:r>
          </a:p>
          <a:p>
            <a:endParaRPr lang="en-US" dirty="0"/>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fractalontology.files.wordpress.com/2007/11/new-dimension_ok.jpg"/>
          <p:cNvPicPr>
            <a:picLocks noChangeAspect="1" noChangeArrowheads="1"/>
          </p:cNvPicPr>
          <p:nvPr/>
        </p:nvPicPr>
        <p:blipFill>
          <a:blip r:embed="rId3"/>
          <a:srcRect/>
          <a:stretch>
            <a:fillRect/>
          </a:stretch>
        </p:blipFill>
        <p:spPr bwMode="auto">
          <a:xfrm>
            <a:off x="0" y="0"/>
            <a:ext cx="9213174" cy="6858000"/>
          </a:xfrm>
          <a:prstGeom prst="rect">
            <a:avLst/>
          </a:prstGeom>
          <a:noFill/>
        </p:spPr>
      </p:pic>
      <p:sp>
        <p:nvSpPr>
          <p:cNvPr id="2" name="Title 1"/>
          <p:cNvSpPr>
            <a:spLocks noGrp="1"/>
          </p:cNvSpPr>
          <p:nvPr>
            <p:ph type="title"/>
          </p:nvPr>
        </p:nvSpPr>
        <p:spPr/>
        <p:txBody>
          <a:bodyPr/>
          <a:lstStyle/>
          <a:p>
            <a:r>
              <a:rPr lang="en-US" dirty="0" smtClean="0">
                <a:solidFill>
                  <a:schemeClr val="bg1"/>
                </a:solidFill>
              </a:rPr>
              <a:t>The Search for the Unconscious </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The search for the unconscious was also apparent in the new literary techniques that emerged in the 1920s. Writers such as Woolf and Hesse embodied the unconscious in their works. Also, the influence of Carl Jung, and his psychological theories on dreams also had an impact in surrealism and emphasized that dreams were openings to deep spiritual needs and ever-greater vistas for humans. </a:t>
            </a:r>
            <a:endParaRPr lang="en-US"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usinfo.org/enus/images/quizIndex.jpg"/>
          <p:cNvPicPr>
            <a:picLocks noChangeAspect="1" noChangeArrowheads="1"/>
          </p:cNvPicPr>
          <p:nvPr/>
        </p:nvPicPr>
        <p:blipFill>
          <a:blip r:embed="rId3"/>
          <a:srcRect/>
          <a:stretch>
            <a:fillRect/>
          </a:stretch>
        </p:blipFill>
        <p:spPr bwMode="auto">
          <a:xfrm>
            <a:off x="0" y="-152400"/>
            <a:ext cx="9144000" cy="7010400"/>
          </a:xfrm>
          <a:prstGeom prst="rect">
            <a:avLst/>
          </a:prstGeom>
          <a:noFill/>
        </p:spPr>
      </p:pic>
      <p:sp>
        <p:nvSpPr>
          <p:cNvPr id="2" name="Title 1"/>
          <p:cNvSpPr>
            <a:spLocks noGrp="1"/>
          </p:cNvSpPr>
          <p:nvPr>
            <p:ph type="title"/>
          </p:nvPr>
        </p:nvSpPr>
        <p:spPr/>
        <p:txBody>
          <a:bodyPr/>
          <a:lstStyle/>
          <a:p>
            <a:r>
              <a:rPr lang="en-US" dirty="0" smtClean="0">
                <a:solidFill>
                  <a:schemeClr val="bg1"/>
                </a:solidFill>
              </a:rPr>
              <a:t>Quick Quiz!!!!</a:t>
            </a:r>
            <a:endParaRPr lang="en-US" dirty="0">
              <a:solidFill>
                <a:schemeClr val="bg1"/>
              </a:solidFill>
            </a:endParaRPr>
          </a:p>
        </p:txBody>
      </p:sp>
      <p:sp>
        <p:nvSpPr>
          <p:cNvPr id="3" name="Content Placeholder 2"/>
          <p:cNvSpPr>
            <a:spLocks noGrp="1"/>
          </p:cNvSpPr>
          <p:nvPr>
            <p:ph idx="1"/>
          </p:nvPr>
        </p:nvSpPr>
        <p:spPr/>
        <p:txBody>
          <a:bodyPr>
            <a:normAutofit fontScale="70000" lnSpcReduction="20000"/>
          </a:bodyPr>
          <a:lstStyle/>
          <a:p>
            <a:r>
              <a:rPr lang="en-US" b="1" dirty="0" smtClean="0">
                <a:solidFill>
                  <a:schemeClr val="bg1"/>
                </a:solidFill>
                <a:effectLst>
                  <a:outerShdw blurRad="38100" dist="38100" dir="2700000" algn="tl">
                    <a:srgbClr val="000000">
                      <a:alpha val="43137"/>
                    </a:srgbClr>
                  </a:outerShdw>
                </a:effectLst>
              </a:rPr>
              <a:t>What is the Dada movement?</a:t>
            </a:r>
            <a:r>
              <a:rPr lang="en-US" b="1" dirty="0">
                <a:solidFill>
                  <a:schemeClr val="bg1"/>
                </a:solidFill>
                <a:effectLst>
                  <a:outerShdw blurRad="38100" dist="38100" dir="2700000" algn="tl">
                    <a:srgbClr val="000000">
                      <a:alpha val="43137"/>
                    </a:srgbClr>
                  </a:outerShdw>
                </a:effectLst>
              </a:rPr>
              <a:t> </a:t>
            </a:r>
            <a:r>
              <a:rPr lang="en-US" b="1" dirty="0" smtClean="0">
                <a:solidFill>
                  <a:schemeClr val="bg1"/>
                </a:solidFill>
                <a:effectLst>
                  <a:outerShdw blurRad="38100" dist="38100" dir="2700000" algn="tl">
                    <a:srgbClr val="000000">
                      <a:alpha val="43137"/>
                    </a:srgbClr>
                  </a:outerShdw>
                </a:effectLst>
              </a:rPr>
              <a:t> </a:t>
            </a:r>
          </a:p>
          <a:p>
            <a:pPr marL="514350" indent="-514350">
              <a:buAutoNum type="alphaUcParenR"/>
            </a:pPr>
            <a:r>
              <a:rPr lang="en-US" b="1" dirty="0" smtClean="0">
                <a:solidFill>
                  <a:schemeClr val="bg1"/>
                </a:solidFill>
                <a:effectLst>
                  <a:outerShdw blurRad="38100" dist="38100" dir="2700000" algn="tl">
                    <a:srgbClr val="000000">
                      <a:alpha val="43137"/>
                    </a:srgbClr>
                  </a:outerShdw>
                </a:effectLst>
              </a:rPr>
              <a:t>Something your Parents made up</a:t>
            </a:r>
          </a:p>
          <a:p>
            <a:pPr marL="514350" indent="-514350">
              <a:buAutoNum type="alphaUcParenR"/>
            </a:pPr>
            <a:r>
              <a:rPr lang="en-US" b="1" dirty="0" smtClean="0">
                <a:solidFill>
                  <a:schemeClr val="bg1"/>
                </a:solidFill>
                <a:effectLst>
                  <a:outerShdw blurRad="38100" dist="38100" dir="2700000" algn="tl">
                    <a:srgbClr val="000000">
                      <a:alpha val="43137"/>
                    </a:srgbClr>
                  </a:outerShdw>
                </a:effectLst>
              </a:rPr>
              <a:t>A movement that attempted to enshrine the purposelessness of life</a:t>
            </a:r>
          </a:p>
          <a:p>
            <a:pPr marL="514350" indent="-514350">
              <a:buAutoNum type="alphaUcParenR"/>
            </a:pPr>
            <a:r>
              <a:rPr lang="en-US" b="1" dirty="0" smtClean="0">
                <a:solidFill>
                  <a:schemeClr val="bg1"/>
                </a:solidFill>
                <a:effectLst>
                  <a:outerShdw blurRad="38100" dist="38100" dir="2700000" algn="tl">
                    <a:srgbClr val="000000">
                      <a:alpha val="43137"/>
                    </a:srgbClr>
                  </a:outerShdw>
                </a:effectLst>
              </a:rPr>
              <a:t>A hip new dance move </a:t>
            </a:r>
          </a:p>
          <a:p>
            <a:r>
              <a:rPr lang="en-US" b="1" dirty="0" smtClean="0">
                <a:solidFill>
                  <a:schemeClr val="bg1"/>
                </a:solidFill>
                <a:effectLst>
                  <a:outerShdw blurRad="38100" dist="38100" dir="2700000" algn="tl">
                    <a:srgbClr val="000000">
                      <a:alpha val="43137"/>
                    </a:srgbClr>
                  </a:outerShdw>
                </a:effectLst>
              </a:rPr>
              <a:t>Who Paid Reparations after WWI and how much?</a:t>
            </a:r>
          </a:p>
          <a:p>
            <a:pPr marL="514350" indent="-514350">
              <a:buAutoNum type="alphaUcParenR"/>
            </a:pPr>
            <a:r>
              <a:rPr lang="en-US" b="1" dirty="0" smtClean="0">
                <a:solidFill>
                  <a:schemeClr val="bg1"/>
                </a:solidFill>
                <a:effectLst>
                  <a:outerShdw blurRad="38100" dist="38100" dir="2700000" algn="tl">
                    <a:srgbClr val="000000">
                      <a:alpha val="43137"/>
                    </a:srgbClr>
                  </a:outerShdw>
                </a:effectLst>
              </a:rPr>
              <a:t>Canada; 1 Cent</a:t>
            </a:r>
          </a:p>
          <a:p>
            <a:pPr marL="514350" indent="-514350">
              <a:buAutoNum type="alphaUcParenR"/>
            </a:pPr>
            <a:r>
              <a:rPr lang="en-US" b="1" dirty="0" smtClean="0">
                <a:solidFill>
                  <a:schemeClr val="bg1"/>
                </a:solidFill>
                <a:effectLst>
                  <a:outerShdw blurRad="38100" dist="38100" dir="2700000" algn="tl">
                    <a:srgbClr val="000000">
                      <a:alpha val="43137"/>
                    </a:srgbClr>
                  </a:outerShdw>
                </a:effectLst>
              </a:rPr>
              <a:t>Kenya; 2 Billion</a:t>
            </a:r>
          </a:p>
          <a:p>
            <a:pPr marL="514350" indent="-514350">
              <a:buAutoNum type="alphaUcParenR"/>
            </a:pPr>
            <a:r>
              <a:rPr lang="en-US" b="1" dirty="0" smtClean="0">
                <a:solidFill>
                  <a:schemeClr val="bg1"/>
                </a:solidFill>
                <a:effectLst>
                  <a:outerShdw blurRad="38100" dist="38100" dir="2700000" algn="tl">
                    <a:srgbClr val="000000">
                      <a:alpha val="43137"/>
                    </a:srgbClr>
                  </a:outerShdw>
                </a:effectLst>
              </a:rPr>
              <a:t>Germany; 33 Billion</a:t>
            </a:r>
          </a:p>
          <a:p>
            <a:r>
              <a:rPr lang="en-US" b="1" dirty="0" smtClean="0">
                <a:solidFill>
                  <a:schemeClr val="bg1"/>
                </a:solidFill>
                <a:effectLst>
                  <a:outerShdw blurRad="38100" dist="38100" dir="2700000" algn="tl">
                    <a:srgbClr val="000000">
                      <a:alpha val="43137"/>
                    </a:srgbClr>
                  </a:outerShdw>
                </a:effectLst>
              </a:rPr>
              <a:t>Who is the Wonderful man with Polio on the propaganda pin?</a:t>
            </a:r>
          </a:p>
          <a:p>
            <a:pPr marL="514350" indent="-514350">
              <a:buAutoNum type="alphaUcParenR"/>
            </a:pPr>
            <a:r>
              <a:rPr lang="en-US" b="1" dirty="0" smtClean="0">
                <a:solidFill>
                  <a:schemeClr val="bg1"/>
                </a:solidFill>
                <a:effectLst>
                  <a:outerShdw blurRad="38100" dist="38100" dir="2700000" algn="tl">
                    <a:srgbClr val="000000">
                      <a:alpha val="43137"/>
                    </a:srgbClr>
                  </a:outerShdw>
                </a:effectLst>
              </a:rPr>
              <a:t>FDR</a:t>
            </a:r>
          </a:p>
          <a:p>
            <a:pPr marL="514350" indent="-514350">
              <a:buAutoNum type="alphaUcParenR"/>
            </a:pPr>
            <a:r>
              <a:rPr lang="en-US" b="1" dirty="0" smtClean="0">
                <a:solidFill>
                  <a:schemeClr val="bg1"/>
                </a:solidFill>
                <a:effectLst>
                  <a:outerShdw blurRad="38100" dist="38100" dir="2700000" algn="tl">
                    <a:srgbClr val="000000">
                      <a:alpha val="43137"/>
                    </a:srgbClr>
                  </a:outerShdw>
                </a:effectLst>
              </a:rPr>
              <a:t>Michael Bertino</a:t>
            </a:r>
          </a:p>
          <a:p>
            <a:pPr marL="514350" indent="-514350">
              <a:buAutoNum type="alphaUcParenR"/>
            </a:pPr>
            <a:r>
              <a:rPr lang="en-US" b="1" dirty="0" smtClean="0">
                <a:solidFill>
                  <a:schemeClr val="bg1"/>
                </a:solidFill>
                <a:effectLst>
                  <a:outerShdw blurRad="38100" dist="38100" dir="2700000" algn="tl">
                    <a:srgbClr val="000000">
                      <a:alpha val="43137"/>
                    </a:srgbClr>
                  </a:outerShdw>
                </a:effectLst>
              </a:rPr>
              <a:t>Mr. Farrell on a bad day</a:t>
            </a:r>
          </a:p>
          <a:p>
            <a:pPr>
              <a:buNone/>
            </a:pPr>
            <a:endParaRPr lang="en-US"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500"/>
                                        <p:tgtEl>
                                          <p:spTgt spid="3">
                                            <p:txEl>
                                              <p:pRg st="6" end="6"/>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ipe(down)">
                                      <p:cBhvr>
                                        <p:cTn id="28" dur="500"/>
                                        <p:tgtEl>
                                          <p:spTgt spid="3">
                                            <p:txEl>
                                              <p:pRg st="7" end="7"/>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wipe(down)">
                                      <p:cBhvr>
                                        <p:cTn id="31" dur="500"/>
                                        <p:tgtEl>
                                          <p:spTgt spid="3">
                                            <p:txEl>
                                              <p:pRg st="8" end="8"/>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wipe(down)">
                                      <p:cBhvr>
                                        <p:cTn id="34" dur="500"/>
                                        <p:tgtEl>
                                          <p:spTgt spid="3">
                                            <p:txEl>
                                              <p:pRg st="9" end="9"/>
                                            </p:tx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wipe(down)">
                                      <p:cBhvr>
                                        <p:cTn id="37" dur="500"/>
                                        <p:tgtEl>
                                          <p:spTgt spid="3">
                                            <p:txEl>
                                              <p:pRg st="10" end="10"/>
                                            </p:txEl>
                                          </p:spTgt>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wipe(down)">
                                      <p:cBhvr>
                                        <p:cTn id="40"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buzzps2.co.uk/big-quiz-game.jpg"/>
          <p:cNvPicPr>
            <a:picLocks noChangeAspect="1" noChangeArrowheads="1"/>
          </p:cNvPicPr>
          <p:nvPr/>
        </p:nvPicPr>
        <p:blipFill>
          <a:blip r:embed="rId3"/>
          <a:srcRect/>
          <a:stretch>
            <a:fillRect/>
          </a:stretch>
        </p:blipFill>
        <p:spPr bwMode="auto">
          <a:xfrm>
            <a:off x="0" y="-136525"/>
            <a:ext cx="9144000" cy="6994525"/>
          </a:xfrm>
          <a:prstGeom prst="rect">
            <a:avLst/>
          </a:prstGeom>
          <a:noFill/>
        </p:spPr>
      </p:pic>
      <p:sp>
        <p:nvSpPr>
          <p:cNvPr id="2" name="Title 1"/>
          <p:cNvSpPr>
            <a:spLocks noGrp="1"/>
          </p:cNvSpPr>
          <p:nvPr>
            <p:ph type="title"/>
          </p:nvPr>
        </p:nvSpPr>
        <p:spPr/>
        <p:txBody>
          <a:bodyPr/>
          <a:lstStyle/>
          <a:p>
            <a:r>
              <a:rPr lang="en-US" dirty="0" smtClean="0">
                <a:solidFill>
                  <a:schemeClr val="bg1"/>
                </a:solidFill>
              </a:rPr>
              <a:t>Two More!!!!</a:t>
            </a:r>
            <a:endParaRPr lang="en-US" dirty="0">
              <a:solidFill>
                <a:schemeClr val="bg1"/>
              </a:solidFill>
            </a:endParaRPr>
          </a:p>
        </p:txBody>
      </p:sp>
      <p:sp>
        <p:nvSpPr>
          <p:cNvPr id="3" name="Content Placeholder 2"/>
          <p:cNvSpPr>
            <a:spLocks noGrp="1"/>
          </p:cNvSpPr>
          <p:nvPr>
            <p:ph idx="1"/>
          </p:nvPr>
        </p:nvSpPr>
        <p:spPr/>
        <p:txBody>
          <a:bodyPr>
            <a:normAutofit fontScale="85000" lnSpcReduction="10000"/>
          </a:bodyPr>
          <a:lstStyle/>
          <a:p>
            <a:r>
              <a:rPr lang="en-US" dirty="0" smtClean="0">
                <a:solidFill>
                  <a:schemeClr val="bg1"/>
                </a:solidFill>
              </a:rPr>
              <a:t>Why was the Dawes Plan important?</a:t>
            </a:r>
          </a:p>
          <a:p>
            <a:pPr marL="514350" indent="-514350">
              <a:buAutoNum type="alphaUcParenR"/>
            </a:pPr>
            <a:r>
              <a:rPr lang="en-US" dirty="0" smtClean="0">
                <a:solidFill>
                  <a:schemeClr val="bg1"/>
                </a:solidFill>
              </a:rPr>
              <a:t>It Just was</a:t>
            </a:r>
          </a:p>
          <a:p>
            <a:pPr marL="514350" indent="-514350">
              <a:buAutoNum type="alphaUcParenR"/>
            </a:pPr>
            <a:r>
              <a:rPr lang="en-US" dirty="0" smtClean="0">
                <a:solidFill>
                  <a:schemeClr val="bg1"/>
                </a:solidFill>
              </a:rPr>
              <a:t>It reduced reparations for Germany and opened the door to heavy American investments in Europe. </a:t>
            </a:r>
          </a:p>
          <a:p>
            <a:pPr marL="514350" indent="-514350">
              <a:buAutoNum type="alphaUcParenR"/>
            </a:pPr>
            <a:r>
              <a:rPr lang="en-US" dirty="0" smtClean="0">
                <a:solidFill>
                  <a:schemeClr val="bg1"/>
                </a:solidFill>
              </a:rPr>
              <a:t>IDK my BFFL Jill</a:t>
            </a:r>
            <a:endParaRPr lang="en-US" dirty="0">
              <a:solidFill>
                <a:schemeClr val="bg1"/>
              </a:solidFill>
            </a:endParaRPr>
          </a:p>
          <a:p>
            <a:pPr marL="514350" indent="-514350"/>
            <a:r>
              <a:rPr lang="en-US" dirty="0" smtClean="0">
                <a:solidFill>
                  <a:schemeClr val="bg1"/>
                </a:solidFill>
              </a:rPr>
              <a:t>Who was the author of the </a:t>
            </a:r>
            <a:r>
              <a:rPr lang="en-US" i="1" dirty="0" smtClean="0">
                <a:solidFill>
                  <a:schemeClr val="bg1"/>
                </a:solidFill>
              </a:rPr>
              <a:t>General Theory of Employment, Interest and Money?</a:t>
            </a:r>
          </a:p>
          <a:p>
            <a:pPr marL="514350" indent="-514350">
              <a:buAutoNum type="alphaUcParenR"/>
            </a:pPr>
            <a:r>
              <a:rPr lang="en-US" i="1" dirty="0" smtClean="0">
                <a:solidFill>
                  <a:schemeClr val="bg1"/>
                </a:solidFill>
              </a:rPr>
              <a:t>George W. Bush</a:t>
            </a:r>
          </a:p>
          <a:p>
            <a:pPr marL="514350" indent="-514350">
              <a:buAutoNum type="alphaUcParenR"/>
            </a:pPr>
            <a:r>
              <a:rPr lang="en-US" i="1" dirty="0" smtClean="0">
                <a:solidFill>
                  <a:schemeClr val="bg1"/>
                </a:solidFill>
              </a:rPr>
              <a:t>A Communist</a:t>
            </a:r>
          </a:p>
          <a:p>
            <a:pPr marL="514350" indent="-514350">
              <a:buAutoNum type="alphaUcParenR"/>
            </a:pPr>
            <a:r>
              <a:rPr lang="en-US" i="1" dirty="0" smtClean="0">
                <a:solidFill>
                  <a:schemeClr val="bg1"/>
                </a:solidFill>
              </a:rPr>
              <a:t>John Maynard Keynes</a:t>
            </a:r>
            <a:endParaRPr lang="en-US" dirty="0" smtClean="0">
              <a:solidFill>
                <a:schemeClr val="bg1"/>
              </a:solidFill>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bitsofnews.com/images/graphics/economy/weimar2.jpg"/>
          <p:cNvPicPr>
            <a:picLocks noChangeAspect="1" noChangeArrowheads="1"/>
          </p:cNvPicPr>
          <p:nvPr/>
        </p:nvPicPr>
        <p:blipFill>
          <a:blip r:embed="rId3"/>
          <a:srcRect/>
          <a:stretch>
            <a:fillRect/>
          </a:stretch>
        </p:blipFill>
        <p:spPr bwMode="auto">
          <a:xfrm>
            <a:off x="0" y="0"/>
            <a:ext cx="9144000" cy="6994525"/>
          </a:xfrm>
          <a:prstGeom prst="rect">
            <a:avLst/>
          </a:prstGeom>
          <a:noFill/>
        </p:spPr>
      </p:pic>
      <p:sp>
        <p:nvSpPr>
          <p:cNvPr id="2" name="Title 1"/>
          <p:cNvSpPr>
            <a:spLocks noGrp="1"/>
          </p:cNvSpPr>
          <p:nvPr>
            <p:ph type="title"/>
          </p:nvPr>
        </p:nvSpPr>
        <p:spPr/>
        <p:txBody>
          <a:bodyPr>
            <a:noAutofit/>
          </a:bodyPr>
          <a:lstStyle/>
          <a:p>
            <a:pPr algn="ctr"/>
            <a:r>
              <a:rPr lang="en-US" sz="4000" dirty="0" smtClean="0">
                <a:solidFill>
                  <a:schemeClr val="bg1"/>
                </a:solidFill>
              </a:rPr>
              <a:t>Search for Security </a:t>
            </a:r>
            <a:endParaRPr lang="en-US" sz="4000" dirty="0">
              <a:solidFill>
                <a:schemeClr val="bg1"/>
              </a:solidFill>
            </a:endParaRPr>
          </a:p>
        </p:txBody>
      </p:sp>
      <p:sp>
        <p:nvSpPr>
          <p:cNvPr id="4" name="Text Placeholder 3"/>
          <p:cNvSpPr>
            <a:spLocks noGrp="1"/>
          </p:cNvSpPr>
          <p:nvPr>
            <p:ph type="body" sz="half" idx="2"/>
          </p:nvPr>
        </p:nvSpPr>
        <p:spPr>
          <a:xfrm>
            <a:off x="457200" y="1435100"/>
            <a:ext cx="3810000" cy="5118100"/>
          </a:xfrm>
        </p:spPr>
        <p:txBody>
          <a:bodyPr>
            <a:noAutofit/>
          </a:bodyPr>
          <a:lstStyle/>
          <a:p>
            <a:r>
              <a:rPr lang="en-US" sz="1800" dirty="0" smtClean="0">
                <a:solidFill>
                  <a:srgbClr val="FFFF00"/>
                </a:solidFill>
              </a:rPr>
              <a:t>France strictly enforced the details of the Treaty of Versailles. Among all the issues, the most important had to do with Reparations, which was the payment supposed to compensate for the ”damage” done in WWI. Since the Germans could not pay the sum of $33 Billion the French was forced to occupy the Ruhr Valley and operate its Mines and Factories.  The German coin soon became worthless and the economy went down the tubes. They were soon pressured by Great Britain and the United States to pursue a more conciliatory approach toward Germany. </a:t>
            </a:r>
            <a:endParaRPr lang="en-US" sz="1800" dirty="0">
              <a:solidFill>
                <a:srgbClr val="FFFF00"/>
              </a:solidFill>
            </a:endParaRPr>
          </a:p>
        </p:txBody>
      </p:sp>
      <p:pic>
        <p:nvPicPr>
          <p:cNvPr id="2056" name="Picture 8" descr="http://www.vision.net.au/~pwood/Volume1062.jpg"/>
          <p:cNvPicPr>
            <a:picLocks noChangeAspect="1" noChangeArrowheads="1"/>
          </p:cNvPicPr>
          <p:nvPr/>
        </p:nvPicPr>
        <p:blipFill>
          <a:blip r:embed="rId4"/>
          <a:srcRect/>
          <a:stretch>
            <a:fillRect/>
          </a:stretch>
        </p:blipFill>
        <p:spPr bwMode="auto">
          <a:xfrm>
            <a:off x="5029200" y="4038600"/>
            <a:ext cx="3455000" cy="2193925"/>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http://www.archives.gov/education/lessons/fdr-inaugural/images/soup-kitchen.gif"/>
          <p:cNvPicPr>
            <a:picLocks noChangeAspect="1" noChangeArrowheads="1"/>
          </p:cNvPicPr>
          <p:nvPr/>
        </p:nvPicPr>
        <p:blipFill>
          <a:blip r:embed="rId3"/>
          <a:srcRect/>
          <a:stretch>
            <a:fillRect/>
          </a:stretch>
        </p:blipFill>
        <p:spPr bwMode="auto">
          <a:xfrm>
            <a:off x="4867275" y="0"/>
            <a:ext cx="4276725" cy="6858000"/>
          </a:xfrm>
          <a:prstGeom prst="rect">
            <a:avLst/>
          </a:prstGeom>
          <a:noFill/>
        </p:spPr>
      </p:pic>
      <p:pic>
        <p:nvPicPr>
          <p:cNvPr id="21506" name="Picture 2" descr="http://weblogs.cltv.com/news/local/chicago/the%20great%20depression%202.gif"/>
          <p:cNvPicPr>
            <a:picLocks noChangeAspect="1" noChangeArrowheads="1"/>
          </p:cNvPicPr>
          <p:nvPr/>
        </p:nvPicPr>
        <p:blipFill>
          <a:blip r:embed="rId4"/>
          <a:srcRect/>
          <a:stretch>
            <a:fillRect/>
          </a:stretch>
        </p:blipFill>
        <p:spPr bwMode="auto">
          <a:xfrm>
            <a:off x="0" y="0"/>
            <a:ext cx="5280660" cy="6858000"/>
          </a:xfrm>
          <a:prstGeom prst="rect">
            <a:avLst/>
          </a:prstGeom>
          <a:noFill/>
        </p:spPr>
      </p:pic>
      <p:sp>
        <p:nvSpPr>
          <p:cNvPr id="2" name="Title 1"/>
          <p:cNvSpPr>
            <a:spLocks noGrp="1"/>
          </p:cNvSpPr>
          <p:nvPr>
            <p:ph type="title"/>
          </p:nvPr>
        </p:nvSpPr>
        <p:spPr/>
        <p:txBody>
          <a:bodyPr/>
          <a:lstStyle/>
          <a:p>
            <a:r>
              <a:rPr lang="en-US" dirty="0" smtClean="0">
                <a:solidFill>
                  <a:schemeClr val="bg1"/>
                </a:solidFill>
              </a:rPr>
              <a:t>The Great Depression</a:t>
            </a:r>
            <a:endParaRPr lang="en-US" dirty="0">
              <a:solidFill>
                <a:schemeClr val="bg1"/>
              </a:solidFill>
            </a:endParaRPr>
          </a:p>
        </p:txBody>
      </p:sp>
      <p:sp>
        <p:nvSpPr>
          <p:cNvPr id="3" name="Content Placeholder 2"/>
          <p:cNvSpPr>
            <a:spLocks noGrp="1"/>
          </p:cNvSpPr>
          <p:nvPr>
            <p:ph idx="1"/>
          </p:nvPr>
        </p:nvSpPr>
        <p:spPr/>
        <p:txBody>
          <a:bodyPr>
            <a:normAutofit fontScale="77500" lnSpcReduction="20000"/>
          </a:bodyPr>
          <a:lstStyle/>
          <a:p>
            <a:r>
              <a:rPr lang="en-US" dirty="0" smtClean="0">
                <a:solidFill>
                  <a:schemeClr val="bg1"/>
                </a:solidFill>
              </a:rPr>
              <a:t>Mostly brought about by a downturn in domestic economies and an international financial crisis caused by the collapse of the American stock market in 1929. </a:t>
            </a:r>
            <a:endParaRPr lang="en-US" dirty="0" smtClean="0">
              <a:solidFill>
                <a:schemeClr val="bg1"/>
              </a:solidFill>
            </a:endParaRPr>
          </a:p>
          <a:p>
            <a:r>
              <a:rPr lang="en-US" dirty="0" smtClean="0">
                <a:solidFill>
                  <a:schemeClr val="bg1"/>
                </a:solidFill>
              </a:rPr>
              <a:t>Europe’s prosperity had been built on American loans.</a:t>
            </a:r>
          </a:p>
          <a:p>
            <a:r>
              <a:rPr lang="en-US" dirty="0" smtClean="0">
                <a:solidFill>
                  <a:schemeClr val="bg1"/>
                </a:solidFill>
              </a:rPr>
              <a:t>American Investors begun pulling money out of Germany to invest it in the stocks. </a:t>
            </a:r>
          </a:p>
          <a:p>
            <a:r>
              <a:rPr lang="en-US" dirty="0" smtClean="0">
                <a:solidFill>
                  <a:schemeClr val="bg1"/>
                </a:solidFill>
              </a:rPr>
              <a:t>The Credit-</a:t>
            </a:r>
            <a:r>
              <a:rPr lang="en-US" dirty="0" err="1" smtClean="0">
                <a:solidFill>
                  <a:schemeClr val="bg1"/>
                </a:solidFill>
              </a:rPr>
              <a:t>Anstalt</a:t>
            </a:r>
            <a:r>
              <a:rPr lang="en-US" dirty="0" smtClean="0">
                <a:solidFill>
                  <a:schemeClr val="bg1"/>
                </a:solidFill>
              </a:rPr>
              <a:t> Bank Collapsed in 1931.</a:t>
            </a:r>
          </a:p>
          <a:p>
            <a:r>
              <a:rPr lang="en-US" dirty="0" smtClean="0">
                <a:solidFill>
                  <a:schemeClr val="bg1"/>
                </a:solidFill>
              </a:rPr>
              <a:t>Unemployment increased and the industry started cutting back on production so inflation erupted. </a:t>
            </a:r>
          </a:p>
          <a:p>
            <a:r>
              <a:rPr lang="en-US" dirty="0" smtClean="0">
                <a:solidFill>
                  <a:schemeClr val="bg1"/>
                </a:solidFill>
              </a:rPr>
              <a:t>Democrats lowered wages and raised tariffs which only worsen the situation. </a:t>
            </a:r>
          </a:p>
          <a:p>
            <a:r>
              <a:rPr lang="en-US" dirty="0" smtClean="0">
                <a:solidFill>
                  <a:schemeClr val="bg1"/>
                </a:solidFill>
              </a:rPr>
              <a:t>This is when communism took on new popularity, especially among workers and intellectuals. </a:t>
            </a:r>
          </a:p>
          <a:p>
            <a:endParaRPr lang="en-US" dirty="0" smtClean="0"/>
          </a:p>
          <a:p>
            <a:endParaRPr lang="en-US" dirty="0" smtClean="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christers.net/veeps/charles-dawes.jpg"/>
          <p:cNvPicPr>
            <a:picLocks noChangeAspect="1" noChangeArrowheads="1"/>
          </p:cNvPicPr>
          <p:nvPr/>
        </p:nvPicPr>
        <p:blipFill>
          <a:blip r:embed="rId3"/>
          <a:srcRect/>
          <a:stretch>
            <a:fillRect/>
          </a:stretch>
        </p:blipFill>
        <p:spPr bwMode="auto">
          <a:xfrm>
            <a:off x="0" y="-54429"/>
            <a:ext cx="9144000" cy="6927273"/>
          </a:xfrm>
          <a:prstGeom prst="rect">
            <a:avLst/>
          </a:prstGeom>
          <a:noFill/>
        </p:spPr>
      </p:pic>
      <p:sp>
        <p:nvSpPr>
          <p:cNvPr id="2" name="Title 1"/>
          <p:cNvSpPr>
            <a:spLocks noGrp="1"/>
          </p:cNvSpPr>
          <p:nvPr>
            <p:ph type="title"/>
          </p:nvPr>
        </p:nvSpPr>
        <p:spPr/>
        <p:txBody>
          <a:bodyPr/>
          <a:lstStyle/>
          <a:p>
            <a:r>
              <a:rPr lang="en-US" dirty="0" smtClean="0">
                <a:solidFill>
                  <a:schemeClr val="accent2">
                    <a:lumMod val="75000"/>
                  </a:schemeClr>
                </a:solidFill>
              </a:rPr>
              <a:t>The Hopeful Years (1924-1929)</a:t>
            </a:r>
            <a:endParaRPr lang="en-US" dirty="0">
              <a:solidFill>
                <a:schemeClr val="accent2">
                  <a:lumMod val="75000"/>
                </a:schemeClr>
              </a:solidFill>
            </a:endParaRPr>
          </a:p>
        </p:txBody>
      </p:sp>
      <p:sp>
        <p:nvSpPr>
          <p:cNvPr id="3" name="Content Placeholder 2"/>
          <p:cNvSpPr>
            <a:spLocks noGrp="1"/>
          </p:cNvSpPr>
          <p:nvPr>
            <p:ph idx="1"/>
          </p:nvPr>
        </p:nvSpPr>
        <p:spPr/>
        <p:txBody>
          <a:bodyPr>
            <a:normAutofit/>
          </a:bodyPr>
          <a:lstStyle/>
          <a:p>
            <a:r>
              <a:rPr lang="en-US" sz="2400" dirty="0" smtClean="0">
                <a:solidFill>
                  <a:schemeClr val="accent6">
                    <a:lumMod val="50000"/>
                  </a:schemeClr>
                </a:solidFill>
              </a:rPr>
              <a:t>The Dawes Plan was introduced to reduce reparations and stabilize  Germany’s payments on the basis of its ability to pay. it also granted an initial loan of $200 million for German recovery. </a:t>
            </a:r>
          </a:p>
          <a:p>
            <a:r>
              <a:rPr lang="en-US" sz="2400" dirty="0" smtClean="0">
                <a:solidFill>
                  <a:schemeClr val="accent6">
                    <a:lumMod val="50000"/>
                  </a:schemeClr>
                </a:solidFill>
              </a:rPr>
              <a:t>Treaty of Locarno also guaranteed Germany’s western borders with France and Belgium. </a:t>
            </a:r>
          </a:p>
          <a:p>
            <a:r>
              <a:rPr lang="en-US" sz="2400" dirty="0" smtClean="0">
                <a:solidFill>
                  <a:schemeClr val="accent6">
                    <a:lumMod val="50000"/>
                  </a:schemeClr>
                </a:solidFill>
              </a:rPr>
              <a:t>The Kellogg-Briand pact was introduced which called for the “renouncement of war as an instrument of national policy.”</a:t>
            </a:r>
          </a:p>
          <a:p>
            <a:r>
              <a:rPr lang="en-US" sz="2400" dirty="0" smtClean="0">
                <a:solidFill>
                  <a:schemeClr val="accent6">
                    <a:lumMod val="50000"/>
                  </a:schemeClr>
                </a:solidFill>
              </a:rPr>
              <a:t>Public relations were established by many European countries with the Soviet Russia. </a:t>
            </a:r>
            <a:endParaRPr lang="en-US" sz="2400" dirty="0">
              <a:solidFill>
                <a:schemeClr val="accent6">
                  <a:lumMod val="50000"/>
                </a:schemeClr>
              </a:solidFill>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greendollarsandsense.files.wordpress.com/2008/10/new_deal.jpg"/>
          <p:cNvPicPr>
            <a:picLocks noChangeAspect="1" noChangeArrowheads="1"/>
          </p:cNvPicPr>
          <p:nvPr/>
        </p:nvPicPr>
        <p:blipFill>
          <a:blip r:embed="rId3"/>
          <a:srcRect/>
          <a:stretch>
            <a:fillRect/>
          </a:stretch>
        </p:blipFill>
        <p:spPr bwMode="auto">
          <a:xfrm>
            <a:off x="152400" y="0"/>
            <a:ext cx="8686800" cy="6858000"/>
          </a:xfrm>
          <a:prstGeom prst="rect">
            <a:avLst/>
          </a:prstGeom>
          <a:noFill/>
        </p:spPr>
      </p:pic>
      <p:sp>
        <p:nvSpPr>
          <p:cNvPr id="2" name="Title 1"/>
          <p:cNvSpPr>
            <a:spLocks noGrp="1"/>
          </p:cNvSpPr>
          <p:nvPr>
            <p:ph type="title"/>
          </p:nvPr>
        </p:nvSpPr>
        <p:spPr/>
        <p:txBody>
          <a:bodyPr/>
          <a:lstStyle/>
          <a:p>
            <a:r>
              <a:rPr lang="en-US" dirty="0" smtClean="0">
                <a:solidFill>
                  <a:srgbClr val="FF0000"/>
                </a:solidFill>
              </a:rPr>
              <a:t>Democratic States Continued</a:t>
            </a:r>
            <a:endParaRPr lang="en-US" dirty="0">
              <a:solidFill>
                <a:srgbClr val="FF0000"/>
              </a:solidFill>
            </a:endParaRPr>
          </a:p>
        </p:txBody>
      </p:sp>
      <p:sp>
        <p:nvSpPr>
          <p:cNvPr id="3" name="Content Placeholder 2"/>
          <p:cNvSpPr>
            <a:spLocks noGrp="1"/>
          </p:cNvSpPr>
          <p:nvPr>
            <p:ph sz="half" idx="1"/>
          </p:nvPr>
        </p:nvSpPr>
        <p:spPr/>
        <p:txBody>
          <a:bodyPr>
            <a:normAutofit fontScale="92500" lnSpcReduction="10000"/>
          </a:bodyPr>
          <a:lstStyle/>
          <a:p>
            <a:r>
              <a:rPr lang="en-US" dirty="0" smtClean="0">
                <a:solidFill>
                  <a:srgbClr val="FF0000"/>
                </a:solidFill>
              </a:rPr>
              <a:t>The Scandinavian states were particularly successful in coping with the great Depression. The social democratic governments encouraged the development of rural and industrial cooperative enterprises. These enterprises also expanded social services. </a:t>
            </a:r>
            <a:endParaRPr lang="en-US" dirty="0">
              <a:solidFill>
                <a:srgbClr val="FF0000"/>
              </a:solidFill>
            </a:endParaRPr>
          </a:p>
        </p:txBody>
      </p:sp>
      <p:sp>
        <p:nvSpPr>
          <p:cNvPr id="4" name="Content Placeholder 3"/>
          <p:cNvSpPr>
            <a:spLocks noGrp="1"/>
          </p:cNvSpPr>
          <p:nvPr>
            <p:ph sz="half" idx="2"/>
          </p:nvPr>
        </p:nvSpPr>
        <p:spPr/>
        <p:txBody>
          <a:bodyPr>
            <a:normAutofit fontScale="92500" lnSpcReduction="10000"/>
          </a:bodyPr>
          <a:lstStyle/>
          <a:p>
            <a:r>
              <a:rPr lang="en-US" dirty="0" smtClean="0">
                <a:solidFill>
                  <a:srgbClr val="FF0000"/>
                </a:solidFill>
              </a:rPr>
              <a:t>In the United States unemployment was at an all time high. FDR pursued a policy of active government intervention in the economy that came to be known as the New Deal. This reform plan provided some social reform measures and financial aid plans for all of those in need. </a:t>
            </a:r>
            <a:endParaRPr lang="en-US" dirty="0">
              <a:solidFill>
                <a:srgbClr val="FF0000"/>
              </a:solidFill>
            </a:endParaRP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http://www.nndb.com/people/114/000159634/leon%20blum.jpg"/>
          <p:cNvPicPr>
            <a:picLocks noChangeAspect="1" noChangeArrowheads="1"/>
          </p:cNvPicPr>
          <p:nvPr/>
        </p:nvPicPr>
        <p:blipFill>
          <a:blip r:embed="rId3"/>
          <a:srcRect/>
          <a:stretch>
            <a:fillRect/>
          </a:stretch>
        </p:blipFill>
        <p:spPr bwMode="auto">
          <a:xfrm>
            <a:off x="4648200" y="0"/>
            <a:ext cx="4495800" cy="6858000"/>
          </a:xfrm>
          <a:prstGeom prst="rect">
            <a:avLst/>
          </a:prstGeom>
          <a:noFill/>
        </p:spPr>
      </p:pic>
      <p:pic>
        <p:nvPicPr>
          <p:cNvPr id="23554" name="Picture 2" descr="http://www.elections.org.nz/files/lab-1938-poster.jpg"/>
          <p:cNvPicPr>
            <a:picLocks noChangeAspect="1" noChangeArrowheads="1"/>
          </p:cNvPicPr>
          <p:nvPr/>
        </p:nvPicPr>
        <p:blipFill>
          <a:blip r:embed="rId4"/>
          <a:srcRect/>
          <a:stretch>
            <a:fillRect/>
          </a:stretch>
        </p:blipFill>
        <p:spPr bwMode="auto">
          <a:xfrm>
            <a:off x="0" y="-1"/>
            <a:ext cx="4724399" cy="6878207"/>
          </a:xfrm>
          <a:prstGeom prst="rect">
            <a:avLst/>
          </a:prstGeom>
          <a:noFill/>
        </p:spPr>
      </p:pic>
      <p:sp>
        <p:nvSpPr>
          <p:cNvPr id="2" name="Title 1"/>
          <p:cNvSpPr>
            <a:spLocks noGrp="1"/>
          </p:cNvSpPr>
          <p:nvPr>
            <p:ph type="title"/>
          </p:nvPr>
        </p:nvSpPr>
        <p:spPr/>
        <p:txBody>
          <a:bodyPr/>
          <a:lstStyle/>
          <a:p>
            <a:r>
              <a:rPr lang="en-US" b="1" i="1" dirty="0" smtClean="0">
                <a:solidFill>
                  <a:srgbClr val="FFFF00"/>
                </a:solidFill>
                <a:effectLst>
                  <a:outerShdw blurRad="38100" dist="38100" dir="2700000" algn="tl">
                    <a:srgbClr val="000000">
                      <a:alpha val="43137"/>
                    </a:srgbClr>
                  </a:outerShdw>
                </a:effectLst>
              </a:rPr>
              <a:t>The Democratic States</a:t>
            </a:r>
            <a:endParaRPr lang="en-US" b="1" i="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p:txBody>
          <a:bodyPr>
            <a:normAutofit fontScale="70000" lnSpcReduction="20000"/>
          </a:bodyPr>
          <a:lstStyle/>
          <a:p>
            <a:pPr algn="ctr"/>
            <a:r>
              <a:rPr lang="en-US" b="1" dirty="0" smtClean="0">
                <a:solidFill>
                  <a:schemeClr val="bg1"/>
                </a:solidFill>
                <a:effectLst>
                  <a:outerShdw blurRad="38100" dist="38100" dir="2700000" algn="tl">
                    <a:srgbClr val="000000">
                      <a:alpha val="43137"/>
                    </a:srgbClr>
                  </a:outerShdw>
                </a:effectLst>
              </a:rPr>
              <a:t>Great Britain went through  great period of economic difficulties. Unemployment rise and decline in staple industries was evident after the war. In 1923, the nation underwent a major transformation when the </a:t>
            </a:r>
            <a:r>
              <a:rPr lang="en-US" b="1" dirty="0" err="1" smtClean="0">
                <a:solidFill>
                  <a:schemeClr val="bg1"/>
                </a:solidFill>
                <a:effectLst>
                  <a:outerShdw blurRad="38100" dist="38100" dir="2700000" algn="tl">
                    <a:srgbClr val="000000">
                      <a:alpha val="43137"/>
                    </a:srgbClr>
                  </a:outerShdw>
                </a:effectLst>
              </a:rPr>
              <a:t>Labour</a:t>
            </a:r>
            <a:r>
              <a:rPr lang="en-US" b="1" dirty="0" smtClean="0">
                <a:solidFill>
                  <a:schemeClr val="bg1"/>
                </a:solidFill>
                <a:effectLst>
                  <a:outerShdw blurRad="38100" dist="38100" dir="2700000" algn="tl">
                    <a:srgbClr val="000000">
                      <a:alpha val="43137"/>
                    </a:srgbClr>
                  </a:outerShdw>
                </a:effectLst>
              </a:rPr>
              <a:t> Party surged ahead of the Liberals. Ramsey MacDonald became Prime Minister. He only lasted 10 months. Stanley Baldwin led the conservatives to renewed prosperity from 1925 to 1929. as the nation fell into depression it took a National Government to restore stability through means of balanced budgets and protective tariffs</a:t>
            </a:r>
            <a:r>
              <a:rPr lang="en-US" b="1" dirty="0" smtClean="0">
                <a:solidFill>
                  <a:schemeClr val="bg1"/>
                </a:solidFill>
              </a:rPr>
              <a:t>. </a:t>
            </a:r>
            <a:endParaRPr lang="en-US" b="1" dirty="0">
              <a:solidFill>
                <a:schemeClr val="bg1"/>
              </a:solidFill>
            </a:endParaRPr>
          </a:p>
        </p:txBody>
      </p:sp>
      <p:sp>
        <p:nvSpPr>
          <p:cNvPr id="4" name="Content Placeholder 3"/>
          <p:cNvSpPr>
            <a:spLocks noGrp="1"/>
          </p:cNvSpPr>
          <p:nvPr>
            <p:ph sz="half" idx="2"/>
          </p:nvPr>
        </p:nvSpPr>
        <p:spPr/>
        <p:txBody>
          <a:bodyPr>
            <a:normAutofit fontScale="70000" lnSpcReduction="20000"/>
          </a:bodyPr>
          <a:lstStyle/>
          <a:p>
            <a:pPr algn="ctr"/>
            <a:r>
              <a:rPr lang="en-US" b="1" dirty="0" smtClean="0">
                <a:solidFill>
                  <a:srgbClr val="FF0000"/>
                </a:solidFill>
                <a:effectLst>
                  <a:outerShdw blurRad="38100" dist="38100" dir="2700000" algn="tl">
                    <a:srgbClr val="000000">
                      <a:alpha val="43137"/>
                    </a:srgbClr>
                  </a:outerShdw>
                </a:effectLst>
              </a:rPr>
              <a:t>France voted Poincare’s  national Bloc out of power and replaced it with the Cartel of the Left, which was a coalition government formed by two French leftist parties, the Radicals and the Socialists. France began to feel the impact of the depression and underwent a nineteen-month period of six different cabinets de to political chaos. In 1936 the first Popular Front government was formed which initiated what was called by some the French New Deal. However, they too were unable to solve the problems of the depression</a:t>
            </a:r>
            <a:r>
              <a:rPr lang="en-US" dirty="0" smtClean="0">
                <a:solidFill>
                  <a:srgbClr val="FF0000"/>
                </a:solidFill>
              </a:rPr>
              <a:t>. </a:t>
            </a:r>
            <a:endParaRPr lang="en-US" dirty="0">
              <a:solidFill>
                <a:srgbClr val="FF0000"/>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ww.bbc.co.uk/blogs/bbcinternet/img/radio_picture_king.jpg"/>
          <p:cNvPicPr>
            <a:picLocks noChangeAspect="1" noChangeArrowheads="1"/>
          </p:cNvPicPr>
          <p:nvPr/>
        </p:nvPicPr>
        <p:blipFill>
          <a:blip r:embed="rId3"/>
          <a:srcRect/>
          <a:stretch>
            <a:fillRect/>
          </a:stretch>
        </p:blipFill>
        <p:spPr bwMode="auto">
          <a:xfrm>
            <a:off x="0" y="-136526"/>
            <a:ext cx="9144000" cy="7010991"/>
          </a:xfrm>
          <a:prstGeom prst="rect">
            <a:avLst/>
          </a:prstGeom>
          <a:noFill/>
        </p:spPr>
      </p:pic>
      <p:sp>
        <p:nvSpPr>
          <p:cNvPr id="2" name="Title 1"/>
          <p:cNvSpPr>
            <a:spLocks noGrp="1"/>
          </p:cNvSpPr>
          <p:nvPr>
            <p:ph type="title"/>
          </p:nvPr>
        </p:nvSpPr>
        <p:spPr/>
        <p:txBody>
          <a:bodyPr/>
          <a:lstStyle/>
          <a:p>
            <a:r>
              <a:rPr lang="en-US" dirty="0" smtClean="0">
                <a:solidFill>
                  <a:schemeClr val="bg1"/>
                </a:solidFill>
              </a:rPr>
              <a:t>Radio and Movies</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A series of technological inventions in the late nineteenth century led to a revolution in the area of mass communications. The discovery of the wireless radio wave and the production of full length motion pictures. All of these new forms of communication had an impact on everyday life due to the potential to publicize propaganda. </a:t>
            </a:r>
            <a:endParaRPr lang="en-US" dirty="0">
              <a:solidFill>
                <a:schemeClr val="bg1"/>
              </a:solidFill>
            </a:endParaRPr>
          </a:p>
        </p:txBody>
      </p:sp>
    </p:spTree>
  </p:cSld>
  <p:clrMapOvr>
    <a:masterClrMapping/>
  </p:clrMapOvr>
  <p:transition>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www.ingenluyff.nl/30aug/images/old_mr.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r>
              <a:rPr lang="en-US" dirty="0" smtClean="0">
                <a:solidFill>
                  <a:schemeClr val="bg1"/>
                </a:solidFill>
              </a:rPr>
              <a:t>Mass Leisure</a:t>
            </a:r>
            <a:endParaRPr lang="en-US" dirty="0">
              <a:solidFill>
                <a:schemeClr val="bg1"/>
              </a:solidFill>
            </a:endParaRPr>
          </a:p>
        </p:txBody>
      </p:sp>
      <p:sp>
        <p:nvSpPr>
          <p:cNvPr id="3" name="Content Placeholder 2"/>
          <p:cNvSpPr>
            <a:spLocks noGrp="1"/>
          </p:cNvSpPr>
          <p:nvPr>
            <p:ph idx="1"/>
          </p:nvPr>
        </p:nvSpPr>
        <p:spPr/>
        <p:txBody>
          <a:bodyPr>
            <a:normAutofit lnSpcReduction="10000"/>
          </a:bodyPr>
          <a:lstStyle/>
          <a:p>
            <a:r>
              <a:rPr lang="en-US" dirty="0" smtClean="0">
                <a:solidFill>
                  <a:schemeClr val="bg1"/>
                </a:solidFill>
              </a:rPr>
              <a:t>By the 1920, he eight-hour day had become the norm for many office and factory workers in northern and western Europe. professional sporting events for mass audiences became an especially important aspect of mass leisure. Travel opportunities also added new dimensions to leisure activities. In totalitarian regions new ways to control the populations came about because of mass leisure such as the </a:t>
            </a:r>
            <a:r>
              <a:rPr lang="en-US" i="1" dirty="0" err="1" smtClean="0">
                <a:solidFill>
                  <a:schemeClr val="bg1"/>
                </a:solidFill>
              </a:rPr>
              <a:t>Dopolavoro</a:t>
            </a:r>
            <a:r>
              <a:rPr lang="en-US" i="1" dirty="0" smtClean="0">
                <a:solidFill>
                  <a:schemeClr val="bg1"/>
                </a:solidFill>
              </a:rPr>
              <a:t>. </a:t>
            </a:r>
            <a:endParaRPr lang="en-US" i="1" dirty="0">
              <a:solidFill>
                <a:schemeClr val="bg1"/>
              </a:solidFill>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emptyeasel.com/wp-content/uploads/2007/10/thesonofmanbyrenemagritte.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r>
              <a:rPr lang="en-US" dirty="0" smtClean="0">
                <a:solidFill>
                  <a:schemeClr val="tx2">
                    <a:lumMod val="60000"/>
                    <a:lumOff val="40000"/>
                  </a:schemeClr>
                </a:solidFill>
              </a:rPr>
              <a:t>Trends in the Interwar Years</a:t>
            </a:r>
            <a:endParaRPr lang="en-US" dirty="0">
              <a:solidFill>
                <a:schemeClr val="tx2">
                  <a:lumMod val="60000"/>
                  <a:lumOff val="40000"/>
                </a:schemeClr>
              </a:solidFill>
            </a:endParaRPr>
          </a:p>
        </p:txBody>
      </p:sp>
      <p:sp>
        <p:nvSpPr>
          <p:cNvPr id="3" name="Content Placeholder 2"/>
          <p:cNvSpPr>
            <a:spLocks noGrp="1"/>
          </p:cNvSpPr>
          <p:nvPr>
            <p:ph idx="1"/>
          </p:nvPr>
        </p:nvSpPr>
        <p:spPr/>
        <p:txBody>
          <a:bodyPr>
            <a:normAutofit fontScale="85000" lnSpcReduction="20000"/>
          </a:bodyPr>
          <a:lstStyle/>
          <a:p>
            <a:r>
              <a:rPr lang="en-US" dirty="0" smtClean="0">
                <a:solidFill>
                  <a:srgbClr val="FF0000"/>
                </a:solidFill>
              </a:rPr>
              <a:t>Abstract became popular since prewar fascination with the absurd and the unconscious seemed even more appropriate after the nightmare landscapes of WWI battlefronts. Dadaism attempted to enshrine the purposelessness of life. artists such as </a:t>
            </a:r>
            <a:r>
              <a:rPr lang="en-US" dirty="0" err="1" smtClean="0">
                <a:solidFill>
                  <a:srgbClr val="FF0000"/>
                </a:solidFill>
              </a:rPr>
              <a:t>Tzara</a:t>
            </a:r>
            <a:r>
              <a:rPr lang="en-US" dirty="0" smtClean="0">
                <a:solidFill>
                  <a:srgbClr val="FF0000"/>
                </a:solidFill>
              </a:rPr>
              <a:t> embodied such ideology. Also, surrealism sought a reality beyond the material, sensible world and found it in the world of the unconscious through  the portrayal of dreams, fantasies, or nightmares. The move to functionalism in modern architecture also became more widespread in the 1920s ad 1930s. The united states was a leader in these pioneering architectural designs. </a:t>
            </a:r>
            <a:endParaRPr lang="en-US" dirty="0">
              <a:solidFill>
                <a:srgbClr val="FF0000"/>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TotalTime>
  <Words>1048</Words>
  <Application>Microsoft Office PowerPoint</Application>
  <PresentationFormat>On-screen Show (4:3)</PresentationFormat>
  <Paragraphs>68</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Age  of Depression, Democracy and Culture 1919-1939</vt:lpstr>
      <vt:lpstr>Search for Security </vt:lpstr>
      <vt:lpstr>The Great Depression</vt:lpstr>
      <vt:lpstr>The Hopeful Years (1924-1929)</vt:lpstr>
      <vt:lpstr>Democratic States Continued</vt:lpstr>
      <vt:lpstr>The Democratic States</vt:lpstr>
      <vt:lpstr>Radio and Movies</vt:lpstr>
      <vt:lpstr>Mass Leisure</vt:lpstr>
      <vt:lpstr>Trends in the Interwar Years</vt:lpstr>
      <vt:lpstr>The Search for the Unconscious </vt:lpstr>
      <vt:lpstr>Quick Quiz!!!!</vt:lpstr>
      <vt:lpstr>Two More!!!!</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  of Depression, Democracy and Culture</dc:title>
  <dc:creator>Lu</dc:creator>
  <cp:lastModifiedBy>Lu</cp:lastModifiedBy>
  <cp:revision>19</cp:revision>
  <dcterms:created xsi:type="dcterms:W3CDTF">2009-04-26T23:09:56Z</dcterms:created>
  <dcterms:modified xsi:type="dcterms:W3CDTF">2009-04-27T02:17:02Z</dcterms:modified>
</cp:coreProperties>
</file>